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1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Lst>
  <p:sldSz cx="18288000" cy="10287000"/>
  <p:notesSz cx="7010400" cy="9296400"/>
  <p:embeddedFontLst>
    <p:embeddedFont>
      <p:font typeface="Calibri" panose="020F0502020204030204" pitchFamily="34" charset="0"/>
      <p:regular r:id="rId112"/>
      <p:bold r:id="rId113"/>
      <p:italic r:id="rId114"/>
      <p:boldItalic r:id="rId115"/>
    </p:embeddedFont>
    <p:embeddedFont>
      <p:font typeface="Century Gothic" panose="020B0502020202020204" pitchFamily="34" charset="0"/>
      <p:regular r:id="rId116"/>
      <p:bold r:id="rId117"/>
      <p:italic r:id="rId118"/>
      <p:boldItalic r:id="rId119"/>
    </p:embeddedFont>
    <p:embeddedFont>
      <p:font typeface="Consolas" panose="020B0609020204030204" pitchFamily="49" charset="0"/>
      <p:regular r:id="rId120"/>
      <p:bold r:id="rId121"/>
      <p:italic r:id="rId122"/>
      <p:boldItalic r:id="rId123"/>
    </p:embeddedFont>
    <p:embeddedFont>
      <p:font typeface="Roboto" panose="020B0604020202020204" charset="0"/>
      <p:regular r:id="rId124"/>
      <p:bold r:id="rId125"/>
      <p:italic r:id="rId126"/>
      <p:boldItalic r:id="rId127"/>
    </p:embeddedFont>
    <p:embeddedFont>
      <p:font typeface="Roboto Mono" panose="020B0604020202020204" charset="0"/>
      <p:regular r:id="rId128"/>
      <p:bold r:id="rId129"/>
      <p:italic r:id="rId130"/>
      <p:boldItalic r:id="rId131"/>
    </p:embeddedFont>
    <p:embeddedFont>
      <p:font typeface="Trebuchet MS" panose="020B0603020202020204" pitchFamily="3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92B38B-4543-40C3-B650-615888FFBE1D}">
  <a:tblStyle styleId="{5B92B38B-4543-40C3-B650-615888FFBE1D}"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D5B1C58-D526-4C63-8EC2-E64FB5977E1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63" y="45"/>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fntdata"/><Relationship Id="rId133" Type="http://schemas.openxmlformats.org/officeDocument/2006/relationships/font" Target="fonts/font22.fntdata"/><Relationship Id="rId138" Type="http://schemas.openxmlformats.org/officeDocument/2006/relationships/font" Target="fonts/font27.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2.fntdata"/><Relationship Id="rId128"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0.fntdata"/><Relationship Id="rId14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5.fntdata"/><Relationship Id="rId124" Type="http://schemas.openxmlformats.org/officeDocument/2006/relationships/font" Target="fonts/font13.fntdata"/><Relationship Id="rId129" Type="http://schemas.openxmlformats.org/officeDocument/2006/relationships/font" Target="fonts/font18.fntdata"/><Relationship Id="rId13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notesMaster" Target="notesMasters/notesMaster1.xml"/><Relationship Id="rId132" Type="http://schemas.openxmlformats.org/officeDocument/2006/relationships/font" Target="fonts/font21.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3.fntdata"/><Relationship Id="rId119" Type="http://schemas.openxmlformats.org/officeDocument/2006/relationships/font" Target="fonts/font8.fntdata"/><Relationship Id="rId12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1.fntdata"/><Relationship Id="rId130" Type="http://schemas.openxmlformats.org/officeDocument/2006/relationships/font" Target="fonts/font19.fntdata"/><Relationship Id="rId135" Type="http://schemas.openxmlformats.org/officeDocument/2006/relationships/font" Target="fonts/font24.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152" name="Google Shape;152;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b039f2a748_4_10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35" name="Google Shape;735;gb039f2a748_4_10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66" name="Google Shape;2266;g93fb9330a4_12_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75" name="Google Shape;2275;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83" name="Google Shape;2283;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5" name="Google Shape;2295;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96" name="Google Shape;2296;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03" name="Google Shape;2303;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1" name="Google Shape;2321;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22" name="Google Shape;2322;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40" name="Google Shape;2340;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63" name="Google Shape;2363;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387" name="Google Shape;2387;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b039f2a748_4_263:notes"/>
          <p:cNvSpPr txBox="1">
            <a:spLocks noGrp="1"/>
          </p:cNvSpPr>
          <p:nvPr>
            <p:ph type="body" idx="1"/>
          </p:nvPr>
        </p:nvSpPr>
        <p:spPr>
          <a:xfrm>
            <a:off x="716619" y="4489386"/>
            <a:ext cx="5732700" cy="4253100"/>
          </a:xfrm>
          <a:prstGeom prst="rect">
            <a:avLst/>
          </a:prstGeom>
          <a:noFill/>
          <a:ln>
            <a:noFill/>
          </a:ln>
        </p:spPr>
        <p:txBody>
          <a:bodyPr spcFirstLastPara="1" wrap="square" lIns="95075" tIns="47525" rIns="95075" bIns="47525" anchor="t" anchorCtr="0">
            <a:noAutofit/>
          </a:bodyPr>
          <a:lstStyle/>
          <a:p>
            <a:pPr marL="0" lvl="0" indent="0" algn="l" rtl="0">
              <a:spcBef>
                <a:spcPts val="300"/>
              </a:spcBef>
              <a:spcAft>
                <a:spcPts val="0"/>
              </a:spcAft>
              <a:buClr>
                <a:schemeClr val="dk1"/>
              </a:buClr>
              <a:buSzPts val="1200"/>
              <a:buFont typeface="Calibri"/>
              <a:buNone/>
            </a:pPr>
            <a:endParaRPr sz="1400"/>
          </a:p>
        </p:txBody>
      </p:sp>
      <p:sp>
        <p:nvSpPr>
          <p:cNvPr id="773" name="Google Shape;773;gb039f2a748_4_263:notes"/>
          <p:cNvSpPr>
            <a:spLocks noGrp="1" noRot="1" noChangeAspect="1"/>
          </p:cNvSpPr>
          <p:nvPr>
            <p:ph type="sldImg" idx="2"/>
          </p:nvPr>
        </p:nvSpPr>
        <p:spPr>
          <a:xfrm>
            <a:off x="415431" y="708528"/>
            <a:ext cx="6335400" cy="3544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11" name="Google Shape;811;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22" name="Google Shape;822;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28" name="Google Shape;828;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719dddb46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35" name="Google Shape;835;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44" name="Google Shape;844;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9" name="Google Shape;849;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50" name="Google Shape;850;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4" name="Google Shape;874;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5" name="Google Shape;875;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01" name="Google Shape;901;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9" name="Google Shape;159;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6" name="Google Shape;906;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07" name="Google Shape;907;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a55c74e1df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34" name="Google Shape;934;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7" name="Google Shape;957;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8" name="Google Shape;958;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6" name="Google Shape;976;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77" name="Google Shape;977;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 name="Google Shape;997;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98" name="Google Shape;998;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30" name="Google Shape;1030;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36" name="Google Shape;1036;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63" name="Google Shape;1063;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0" name="Google Shape;1070;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4" name="Google Shape;1084;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85" name="Google Shape;1085;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8" name="Google Shape;168;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8" name="Google Shape;1098;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99" name="Google Shape;1099;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4" name="Google Shape;1114;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15" name="Google Shape;1115;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54" name="Google Shape;1154;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81" name="Google Shape;1181;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b05a1d02a5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b05a1d02a5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223" name="Google Shape;1223;gb05a1d02a5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33" name="Google Shape;1233;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39" name="Google Shape;1239;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888254f65b_1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5" name="Google Shape;1265;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266" name="Google Shape;1266;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7" name="Google Shape;1297;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98" name="Google Shape;1298;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8" name="Google Shape;1338;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339" name="Google Shape;1339;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4" name="Google Shape;194;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09" name="Google Shape;1409;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16" name="Google Shape;1416;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1" name="Google Shape;1421;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8" name="Google Shape;1448;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449" name="Google Shape;1449;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85" name="Google Shape;1485;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1" name="Google Shape;1501;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02" name="Google Shape;1502;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0" name="Google Shape;1520;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21" name="Google Shape;1521;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9" name="Google Shape;1539;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40" name="Google Shape;1540;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1" name="Google Shape;1561;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562" name="Google Shape;1562;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0" name="Google Shape;1570;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571" name="Google Shape;1571;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8" name="Google Shape;228;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2" name="Google Shape;1612;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0" name="Google Shape;1620;g880d672b07_14_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31" name="Google Shape;1631;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a68a935e6d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42" name="Google Shape;1642;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50" name="Google Shape;1650;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57" name="Google Shape;1657;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4" name="Google Shape;1664;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70" name="Google Shape;1670;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6" name="Google Shape;1696;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97" name="Google Shape;1697;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05" name="Google Shape;1705;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443" name="Google Shape;443;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24" name="Google Shape;1724;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51" name="Google Shape;1751;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0" name="Google Shape;1760;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8" name="Google Shape;1768;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76" name="Google Shape;1776;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83" name="Google Shape;1783;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90" name="Google Shape;1790;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95" name="Google Shape;1795;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07" name="Google Shape;1807;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4" name="Google Shape;1814;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15" name="Google Shape;1815;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2" name="Google Shape;662;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2" name="Google Shape;1822;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23" name="Google Shape;1823;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30" name="Google Shape;1830;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35" name="Google Shape;1835;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846" name="Google Shape;1846;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66" name="Google Shape;1866;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4" name="Google Shape;1874;g80876f7882_1_4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6" name="Google Shape;1886;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1" name="Google Shape;1891;g887441950e_2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49" name="Google Shape;1949;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67" name="Google Shape;1967;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74" name="Google Shape;674;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79" name="Google Shape;1979;g887441950e_2_40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91" name="Google Shape;1991;g888254f65b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01" name="Google Shape;2001;g887441950e_2_86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18" name="Google Shape;2018;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1"/>
        <p:cNvGrpSpPr/>
        <p:nvPr/>
      </p:nvGrpSpPr>
      <p:grpSpPr>
        <a:xfrm>
          <a:off x="0" y="0"/>
          <a:ext cx="0" cy="0"/>
          <a:chOff x="0" y="0"/>
          <a:chExt cx="0" cy="0"/>
        </a:xfrm>
      </p:grpSpPr>
      <p:sp>
        <p:nvSpPr>
          <p:cNvPr id="2022" name="Google Shape;2022;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23" name="Google Shape;2023;g888254f65b_3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32" name="Google Shape;2032;g888254f65b_3_6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42" name="Google Shape;2042;g9d622b5585_0_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58" name="Google Shape;2058;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2063" name="Google Shape;2063;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1" name="Google Shape;2111;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2" name="Google Shape;2112;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7bc1b00e5_1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87bc1b00e5_1_2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21" name="Google Shape;721;g87bc1b00e5_1_2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4" name="Google Shape;2124;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2f974a792_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3" name="Google Shape;2133;ga2f974a792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4" name="Google Shape;2144;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0" name="Google Shape;2190;g888254f65b_9_2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8" name="Google Shape;2198;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99" name="Google Shape;2199;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6" name="Google Shape;2216;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7" name="Google Shape;2217;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5" name="Google Shape;2235;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36" name="Google Shape;2236;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4" name="Google Shape;2244;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45" name="Google Shape;2245;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0" name="Google Shape;2250;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51" name="Google Shape;2251;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7" name="Google Shape;2257;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58" name="Google Shape;2258;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80" name="Google Shape;80;p18"/>
          <p:cNvSpPr txBox="1">
            <a:spLocks noGrp="1"/>
          </p:cNvSpPr>
          <p:nvPr>
            <p:ph type="body" idx="1"/>
          </p:nvPr>
        </p:nvSpPr>
        <p:spPr>
          <a:xfrm>
            <a:off x="861250" y="3505059"/>
            <a:ext cx="8419200" cy="6198300"/>
          </a:xfrm>
          <a:prstGeom prst="rect">
            <a:avLst/>
          </a:prstGeom>
          <a:noFill/>
          <a:ln>
            <a:noFill/>
          </a:ln>
        </p:spPr>
        <p:txBody>
          <a:bodyPr spcFirstLastPara="1" wrap="square" lIns="137150" tIns="68550" rIns="137150" bIns="68550" anchor="t" anchorCtr="0">
            <a:noAutofit/>
          </a:bodyPr>
          <a:lstStyle>
            <a:lvl1pPr marL="457200" lvl="0" indent="-457200" algn="l">
              <a:lnSpc>
                <a:spcPct val="90000"/>
              </a:lnSpc>
              <a:spcBef>
                <a:spcPts val="1500"/>
              </a:spcBef>
              <a:spcAft>
                <a:spcPts val="0"/>
              </a:spcAft>
              <a:buClr>
                <a:srgbClr val="9900FF"/>
              </a:buClr>
              <a:buSzPts val="3600"/>
              <a:buFont typeface="Trebuchet MS"/>
              <a:buChar char="▸"/>
              <a:defRPr sz="2400">
                <a:solidFill>
                  <a:srgbClr val="868686"/>
                </a:solidFill>
              </a:defRPr>
            </a:lvl1pPr>
            <a:lvl2pPr marL="914400" lvl="1" indent="-419100" algn="l">
              <a:lnSpc>
                <a:spcPct val="90000"/>
              </a:lnSpc>
              <a:spcBef>
                <a:spcPts val="1500"/>
              </a:spcBef>
              <a:spcAft>
                <a:spcPts val="0"/>
              </a:spcAft>
              <a:buClr>
                <a:schemeClr val="dk1"/>
              </a:buClr>
              <a:buSzPts val="3000"/>
              <a:buFont typeface="Trebuchet MS"/>
              <a:buChar char="○"/>
              <a:defRPr sz="2000">
                <a:solidFill>
                  <a:srgbClr val="868686"/>
                </a:solidFill>
              </a:defRPr>
            </a:lvl2pPr>
            <a:lvl3pPr marL="1371600" lvl="2" indent="-400050" algn="l">
              <a:lnSpc>
                <a:spcPct val="90000"/>
              </a:lnSpc>
              <a:spcBef>
                <a:spcPts val="1500"/>
              </a:spcBef>
              <a:spcAft>
                <a:spcPts val="0"/>
              </a:spcAft>
              <a:buClr>
                <a:schemeClr val="dk1"/>
              </a:buClr>
              <a:buSzPts val="2700"/>
              <a:buFont typeface="Trebuchet M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81" name="Google Shape;81;p18"/>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87"/>
        <p:cNvGrpSpPr/>
        <p:nvPr/>
      </p:nvGrpSpPr>
      <p:grpSpPr>
        <a:xfrm>
          <a:off x="0" y="0"/>
          <a:ext cx="0" cy="0"/>
          <a:chOff x="0" y="0"/>
          <a:chExt cx="0" cy="0"/>
        </a:xfrm>
      </p:grpSpPr>
      <p:pic>
        <p:nvPicPr>
          <p:cNvPr id="88" name="Google Shape;88;p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sp>
        <p:nvSpPr>
          <p:cNvPr id="89" name="Google Shape;89;p20"/>
          <p:cNvSpPr txBox="1">
            <a:spLocks noGrp="1"/>
          </p:cNvSpPr>
          <p:nvPr>
            <p:ph type="subTitle" idx="1"/>
          </p:nvPr>
        </p:nvSpPr>
        <p:spPr>
          <a:xfrm>
            <a:off x="1205562" y="8790434"/>
            <a:ext cx="15876900" cy="6156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lvl="1" algn="l" rtl="0">
              <a:lnSpc>
                <a:spcPct val="90000"/>
              </a:lnSpc>
              <a:spcBef>
                <a:spcPts val="1500"/>
              </a:spcBef>
              <a:spcAft>
                <a:spcPts val="0"/>
              </a:spcAft>
              <a:buSzPts val="3000"/>
              <a:buNone/>
              <a:defRPr/>
            </a:lvl2pPr>
            <a:lvl3pPr lvl="2" algn="l" rtl="0">
              <a:lnSpc>
                <a:spcPct val="90000"/>
              </a:lnSpc>
              <a:spcBef>
                <a:spcPts val="1500"/>
              </a:spcBef>
              <a:spcAft>
                <a:spcPts val="0"/>
              </a:spcAft>
              <a:buSzPts val="3000"/>
              <a:buNone/>
              <a:defRPr/>
            </a:lvl3pPr>
            <a:lvl4pPr lvl="3" algn="l" rtl="0">
              <a:spcBef>
                <a:spcPts val="1500"/>
              </a:spcBef>
              <a:spcAft>
                <a:spcPts val="0"/>
              </a:spcAft>
              <a:buClr>
                <a:schemeClr val="dk2"/>
              </a:buClr>
              <a:buSzPts val="3000"/>
              <a:buChar char="–"/>
              <a:defRPr/>
            </a:lvl4pPr>
            <a:lvl5pPr lvl="4" algn="l" rtl="0">
              <a:spcBef>
                <a:spcPts val="600"/>
              </a:spcBef>
              <a:spcAft>
                <a:spcPts val="0"/>
              </a:spcAft>
              <a:buClr>
                <a:schemeClr val="dk2"/>
              </a:buClr>
              <a:buSzPts val="3000"/>
              <a:buChar char="»"/>
              <a:defRPr/>
            </a:lvl5pPr>
            <a:lvl6pPr lvl="5" algn="l" rtl="0">
              <a:spcBef>
                <a:spcPts val="600"/>
              </a:spcBef>
              <a:spcAft>
                <a:spcPts val="0"/>
              </a:spcAft>
              <a:buClr>
                <a:schemeClr val="dk2"/>
              </a:buClr>
              <a:buSzPts val="3000"/>
              <a:buChar char="»"/>
              <a:defRPr/>
            </a:lvl6pPr>
            <a:lvl7pPr lvl="6" algn="l" rtl="0">
              <a:spcBef>
                <a:spcPts val="600"/>
              </a:spcBef>
              <a:spcAft>
                <a:spcPts val="0"/>
              </a:spcAft>
              <a:buClr>
                <a:schemeClr val="dk2"/>
              </a:buClr>
              <a:buSzPts val="3000"/>
              <a:buChar char="»"/>
              <a:defRPr/>
            </a:lvl7pPr>
            <a:lvl8pPr lvl="7" algn="l" rtl="0">
              <a:spcBef>
                <a:spcPts val="600"/>
              </a:spcBef>
              <a:spcAft>
                <a:spcPts val="0"/>
              </a:spcAft>
              <a:buClr>
                <a:schemeClr val="dk2"/>
              </a:buClr>
              <a:buSzPts val="3000"/>
              <a:buChar char="»"/>
              <a:defRPr/>
            </a:lvl8pPr>
            <a:lvl9pPr lvl="8" algn="l" rtl="0">
              <a:spcBef>
                <a:spcPts val="600"/>
              </a:spcBef>
              <a:spcAft>
                <a:spcPts val="0"/>
              </a:spcAft>
              <a:buClr>
                <a:schemeClr val="dk2"/>
              </a:buClr>
              <a:buSzPts val="3000"/>
              <a:buChar char="»"/>
              <a:defRPr/>
            </a:lvl9pPr>
          </a:lstStyle>
          <a:p>
            <a:endParaRPr/>
          </a:p>
        </p:txBody>
      </p:sp>
      <p:pic>
        <p:nvPicPr>
          <p:cNvPr id="90" name="Google Shape;90;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3"/>
            <a:ext cx="4797287" cy="1077243"/>
          </a:xfrm>
          <a:prstGeom prst="rect">
            <a:avLst/>
          </a:prstGeom>
          <a:noFill/>
          <a:ln>
            <a:noFill/>
          </a:ln>
        </p:spPr>
      </p:pic>
      <p:sp>
        <p:nvSpPr>
          <p:cNvPr id="91" name="Google Shape;91;p20"/>
          <p:cNvSpPr txBox="1">
            <a:spLocks noGrp="1"/>
          </p:cNvSpPr>
          <p:nvPr>
            <p:ph type="title"/>
          </p:nvPr>
        </p:nvSpPr>
        <p:spPr>
          <a:xfrm>
            <a:off x="1934868" y="3049685"/>
            <a:ext cx="14418600" cy="1638000"/>
          </a:xfrm>
          <a:prstGeom prst="rect">
            <a:avLst/>
          </a:prstGeom>
          <a:noFill/>
          <a:ln>
            <a:noFill/>
          </a:ln>
        </p:spPr>
        <p:txBody>
          <a:bodyPr spcFirstLastPara="1" wrap="square" lIns="152375" tIns="76175" rIns="152375" bIns="76175" anchor="t" anchorCtr="0">
            <a:noAutofit/>
          </a:bodyPr>
          <a:lstStyle>
            <a:lvl1pPr lvl="0" algn="ctr" rtl="0">
              <a:lnSpc>
                <a:spcPct val="90000"/>
              </a:lnSpc>
              <a:spcBef>
                <a:spcPts val="0"/>
              </a:spcBef>
              <a:spcAft>
                <a:spcPts val="0"/>
              </a:spcAft>
              <a:buSzPts val="2300"/>
              <a:buNone/>
              <a:defRPr sz="6000" b="0" cap="none">
                <a:solidFill>
                  <a:schemeClr val="lt1"/>
                </a:solidFill>
                <a:latin typeface="Trebuchet MS"/>
                <a:ea typeface="Trebuchet MS"/>
                <a:cs typeface="Trebuchet MS"/>
                <a:sym typeface="Trebuchet MS"/>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94" name="Google Shape;94;p21"/>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95" name="Google Shape;95;p21"/>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96"/>
        <p:cNvGrpSpPr/>
        <p:nvPr/>
      </p:nvGrpSpPr>
      <p:grpSpPr>
        <a:xfrm>
          <a:off x="0" y="0"/>
          <a:ext cx="0" cy="0"/>
          <a:chOff x="0" y="0"/>
          <a:chExt cx="0" cy="0"/>
        </a:xfrm>
      </p:grpSpPr>
      <p:sp>
        <p:nvSpPr>
          <p:cNvPr id="97" name="Google Shape;97;p22"/>
          <p:cNvSpPr/>
          <p:nvPr/>
        </p:nvSpPr>
        <p:spPr>
          <a:xfrm>
            <a:off x="0" y="0"/>
            <a:ext cx="18288000" cy="10287000"/>
          </a:xfrm>
          <a:prstGeom prst="rect">
            <a:avLst/>
          </a:prstGeom>
          <a:solidFill>
            <a:srgbClr val="7400FF"/>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98" name="Google Shape;98;p22"/>
          <p:cNvSpPr txBox="1">
            <a:spLocks noGrp="1"/>
          </p:cNvSpPr>
          <p:nvPr>
            <p:ph type="title"/>
          </p:nvPr>
        </p:nvSpPr>
        <p:spPr>
          <a:xfrm>
            <a:off x="3106785" y="3998552"/>
            <a:ext cx="12074400" cy="22899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99"/>
        <p:cNvGrpSpPr/>
        <p:nvPr/>
      </p:nvGrpSpPr>
      <p:grpSpPr>
        <a:xfrm>
          <a:off x="0" y="0"/>
          <a:ext cx="0" cy="0"/>
          <a:chOff x="0" y="0"/>
          <a:chExt cx="0" cy="0"/>
        </a:xfrm>
      </p:grpSpPr>
      <p:pic>
        <p:nvPicPr>
          <p:cNvPr id="100" name="Google Shape;100;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pic>
        <p:nvPicPr>
          <p:cNvPr id="101" name="Google Shape;101;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2" y="8212267"/>
            <a:ext cx="5822388" cy="13074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4" name="Google Shape;104;p2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81000" algn="l" rtl="0">
              <a:lnSpc>
                <a:spcPct val="90000"/>
              </a:lnSpc>
              <a:spcBef>
                <a:spcPts val="1500"/>
              </a:spcBef>
              <a:spcAft>
                <a:spcPts val="0"/>
              </a:spcAft>
              <a:buClr>
                <a:schemeClr val="lt2"/>
              </a:buClr>
              <a:buSzPts val="2400"/>
              <a:buFont typeface="Noto Sans Symbols"/>
              <a:buChar char="🞂"/>
              <a:defRPr sz="3000">
                <a:solidFill>
                  <a:srgbClr val="868686"/>
                </a:solidFill>
              </a:defRPr>
            </a:lvl1pPr>
            <a:lvl2pPr marL="914400" lvl="1" indent="-361950" algn="l" rtl="0">
              <a:lnSpc>
                <a:spcPct val="90000"/>
              </a:lnSpc>
              <a:spcBef>
                <a:spcPts val="1500"/>
              </a:spcBef>
              <a:spcAft>
                <a:spcPts val="0"/>
              </a:spcAft>
              <a:buClr>
                <a:schemeClr val="lt2"/>
              </a:buClr>
              <a:buSzPts val="2100"/>
              <a:buFont typeface="Noto Sans Symbols"/>
              <a:buChar char="🞂"/>
              <a:defRPr sz="2700">
                <a:solidFill>
                  <a:srgbClr val="868686"/>
                </a:solidFill>
              </a:defRPr>
            </a:lvl2pPr>
            <a:lvl3pPr marL="1371600" lvl="2" indent="-349250" algn="l" rtl="0">
              <a:lnSpc>
                <a:spcPct val="90000"/>
              </a:lnSpc>
              <a:spcBef>
                <a:spcPts val="1500"/>
              </a:spcBef>
              <a:spcAft>
                <a:spcPts val="0"/>
              </a:spcAft>
              <a:buClr>
                <a:schemeClr val="lt2"/>
              </a:buClr>
              <a:buSzPts val="1900"/>
              <a:buFont typeface="Noto Sans Symbols"/>
              <a:buChar char="🞂"/>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5" name="Google Shape;105;p2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8" name="Google Shape;108;p2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9" name="Google Shape;109;p2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0" name="Google Shape;110;p25"/>
          <p:cNvSpPr/>
          <p:nvPr/>
        </p:nvSpPr>
        <p:spPr>
          <a:xfrm>
            <a:off x="153472" y="9816562"/>
            <a:ext cx="4605000" cy="4134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Clr>
                <a:schemeClr val="lt1"/>
              </a:buClr>
              <a:buSzPts val="1200"/>
              <a:buFont typeface="Trebuchet MS"/>
              <a:buNone/>
            </a:pPr>
            <a:r>
              <a:rPr lang="en-US" sz="1200" b="0" i="0">
                <a:solidFill>
                  <a:schemeClr val="lt1"/>
                </a:solidFill>
                <a:latin typeface="Trebuchet MS"/>
                <a:ea typeface="Trebuchet MS"/>
                <a:cs typeface="Trebuchet MS"/>
                <a:sym typeface="Trebuchet MS"/>
              </a:rPr>
              <a:t>NVIDIA CONFIDENTIAL. DO NOT DISTRIBUTE.</a:t>
            </a:r>
            <a:endParaRPr sz="2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3" name="Google Shape;113;p26"/>
          <p:cNvSpPr txBox="1">
            <a:spLocks noGrp="1"/>
          </p:cNvSpPr>
          <p:nvPr>
            <p:ph type="body" idx="1"/>
          </p:nvPr>
        </p:nvSpPr>
        <p:spPr>
          <a:xfrm>
            <a:off x="853440" y="3505058"/>
            <a:ext cx="16581000" cy="61566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700"/>
              <a:buFont typeface="Trebuchet MS"/>
              <a:buNone/>
              <a:defRPr sz="27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4" name="Google Shape;114;p26"/>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5" name="Google Shape;115;p26"/>
          <p:cNvSpPr/>
          <p:nvPr/>
        </p:nvSpPr>
        <p:spPr>
          <a:xfrm>
            <a:off x="2" y="9716467"/>
            <a:ext cx="18288000" cy="5706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865387" y="2997650"/>
            <a:ext cx="7007400" cy="1031100"/>
          </a:xfrm>
          <a:prstGeom prst="rect">
            <a:avLst/>
          </a:prstGeom>
          <a:noFill/>
          <a:ln>
            <a:noFill/>
          </a:ln>
        </p:spPr>
        <p:txBody>
          <a:bodyPr spcFirstLastPara="1" wrap="square" lIns="152375" tIns="76175" rIns="152375" bIns="76175" anchor="b" anchorCtr="0">
            <a:noAutofit/>
          </a:bodyPr>
          <a:lstStyle>
            <a:lvl1pPr lvl="0" algn="l"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8" name="Google Shape;118;p27"/>
          <p:cNvSpPr txBox="1">
            <a:spLocks noGrp="1"/>
          </p:cNvSpPr>
          <p:nvPr>
            <p:ph type="body" idx="1"/>
          </p:nvPr>
        </p:nvSpPr>
        <p:spPr>
          <a:xfrm>
            <a:off x="865385" y="5119298"/>
            <a:ext cx="6987900" cy="41949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800"/>
              </a:spcBef>
              <a:spcAft>
                <a:spcPts val="0"/>
              </a:spcAft>
              <a:buClr>
                <a:schemeClr val="dk1"/>
              </a:buClr>
              <a:buSzPts val="2700"/>
              <a:buFont typeface="Trebuchet MS"/>
              <a:buNone/>
              <a:defRPr sz="2700">
                <a:solidFill>
                  <a:schemeClr val="dk2"/>
                </a:solidFill>
              </a:defRPr>
            </a:lvl1pPr>
            <a:lvl2pPr marL="914400" lvl="1" indent="-228600" algn="l" rtl="0">
              <a:lnSpc>
                <a:spcPct val="90000"/>
              </a:lnSpc>
              <a:spcBef>
                <a:spcPts val="800"/>
              </a:spcBef>
              <a:spcAft>
                <a:spcPts val="0"/>
              </a:spcAft>
              <a:buClr>
                <a:schemeClr val="dk1"/>
              </a:buClr>
              <a:buSzPts val="2300"/>
              <a:buFont typeface="Trebuchet MS"/>
              <a:buNone/>
              <a:defRPr sz="2300">
                <a:solidFill>
                  <a:schemeClr val="dk2"/>
                </a:solidFill>
              </a:defRPr>
            </a:lvl2pPr>
            <a:lvl3pPr marL="1371600" lvl="2" indent="-228600" algn="l" rtl="0">
              <a:lnSpc>
                <a:spcPct val="90000"/>
              </a:lnSpc>
              <a:spcBef>
                <a:spcPts val="800"/>
              </a:spcBef>
              <a:spcAft>
                <a:spcPts val="0"/>
              </a:spcAft>
              <a:buClr>
                <a:schemeClr val="dk1"/>
              </a:buClr>
              <a:buSzPts val="2300"/>
              <a:buFont typeface="Trebuchet MS"/>
              <a:buNone/>
              <a:defRPr sz="2300">
                <a:solidFill>
                  <a:schemeClr val="dk2"/>
                </a:solidFill>
              </a:defRPr>
            </a:lvl3pPr>
            <a:lvl4pPr marL="1828800" lvl="3" indent="-419100" algn="l" rtl="0">
              <a:spcBef>
                <a:spcPts val="8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9" name="Google Shape;119;p27"/>
          <p:cNvSpPr txBox="1">
            <a:spLocks noGrp="1"/>
          </p:cNvSpPr>
          <p:nvPr>
            <p:ph type="body" idx="2"/>
          </p:nvPr>
        </p:nvSpPr>
        <p:spPr>
          <a:xfrm>
            <a:off x="865387" y="3913995"/>
            <a:ext cx="7007400" cy="876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20" name="Google Shape;120;p27"/>
          <p:cNvSpPr/>
          <p:nvPr/>
        </p:nvSpPr>
        <p:spPr>
          <a:xfrm>
            <a:off x="0" y="9499858"/>
            <a:ext cx="18288000" cy="7869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1"/>
        <p:cNvGrpSpPr/>
        <p:nvPr/>
      </p:nvGrpSpPr>
      <p:grpSpPr>
        <a:xfrm>
          <a:off x="0" y="0"/>
          <a:ext cx="0" cy="0"/>
          <a:chOff x="0" y="0"/>
          <a:chExt cx="0" cy="0"/>
        </a:xfrm>
      </p:grpSpPr>
      <p:sp>
        <p:nvSpPr>
          <p:cNvPr id="122" name="Google Shape;122;p28"/>
          <p:cNvSpPr/>
          <p:nvPr/>
        </p:nvSpPr>
        <p:spPr>
          <a:xfrm>
            <a:off x="10585" y="9336911"/>
            <a:ext cx="18288000" cy="9501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23" name="Google Shape;123;p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cxnSp>
        <p:nvCxnSpPr>
          <p:cNvPr id="124" name="Google Shape;124;p28"/>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125" name="Google Shape;125;p28"/>
          <p:cNvSpPr txBox="1">
            <a:spLocks noGrp="1"/>
          </p:cNvSpPr>
          <p:nvPr>
            <p:ph type="title"/>
          </p:nvPr>
        </p:nvSpPr>
        <p:spPr>
          <a:xfrm>
            <a:off x="736468" y="3969677"/>
            <a:ext cx="4500600" cy="2347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0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9"/>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28" name="Google Shape;128;p29"/>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29"/>
        <p:cNvGrpSpPr/>
        <p:nvPr/>
      </p:nvGrpSpPr>
      <p:grpSpPr>
        <a:xfrm>
          <a:off x="0" y="0"/>
          <a:ext cx="0" cy="0"/>
          <a:chOff x="0" y="0"/>
          <a:chExt cx="0" cy="0"/>
        </a:xfrm>
      </p:grpSpPr>
      <p:sp>
        <p:nvSpPr>
          <p:cNvPr id="130" name="Google Shape;130;p30"/>
          <p:cNvSpPr/>
          <p:nvPr/>
        </p:nvSpPr>
        <p:spPr>
          <a:xfrm>
            <a:off x="0" y="0"/>
            <a:ext cx="18288000" cy="10287000"/>
          </a:xfrm>
          <a:prstGeom prst="rect">
            <a:avLst/>
          </a:prstGeom>
          <a:solidFill>
            <a:srgbClr val="9E121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31" name="Google Shape;131;p30"/>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132" name="Google Shape;132;p30"/>
          <p:cNvSpPr txBox="1">
            <a:spLocks noGrp="1"/>
          </p:cNvSpPr>
          <p:nvPr>
            <p:ph type="title"/>
          </p:nvPr>
        </p:nvSpPr>
        <p:spPr>
          <a:xfrm>
            <a:off x="830580" y="6357339"/>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33" name="Google Shape;133;p30"/>
          <p:cNvSpPr txBox="1">
            <a:spLocks noGrp="1"/>
          </p:cNvSpPr>
          <p:nvPr>
            <p:ph type="body" idx="1"/>
          </p:nvPr>
        </p:nvSpPr>
        <p:spPr>
          <a:xfrm>
            <a:off x="830580" y="7465010"/>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31"/>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36"/>
        <p:cNvGrpSpPr/>
        <p:nvPr/>
      </p:nvGrpSpPr>
      <p:grpSpPr>
        <a:xfrm>
          <a:off x="0" y="0"/>
          <a:ext cx="0" cy="0"/>
          <a:chOff x="0" y="0"/>
          <a:chExt cx="0" cy="0"/>
        </a:xfrm>
      </p:grpSpPr>
      <p:sp>
        <p:nvSpPr>
          <p:cNvPr id="137" name="Google Shape;137;p32"/>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38" name="Google Shape;138;p32"/>
          <p:cNvSpPr txBox="1">
            <a:spLocks noGrp="1"/>
          </p:cNvSpPr>
          <p:nvPr>
            <p:ph type="title"/>
          </p:nvPr>
        </p:nvSpPr>
        <p:spPr>
          <a:xfrm>
            <a:off x="830580" y="8615788"/>
            <a:ext cx="16626900" cy="892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9"/>
        <p:cNvGrpSpPr/>
        <p:nvPr/>
      </p:nvGrpSpPr>
      <p:grpSpPr>
        <a:xfrm>
          <a:off x="0" y="0"/>
          <a:ext cx="0" cy="0"/>
          <a:chOff x="0" y="0"/>
          <a:chExt cx="0" cy="0"/>
        </a:xfrm>
      </p:grpSpPr>
      <p:pic>
        <p:nvPicPr>
          <p:cNvPr id="140" name="Google Shape;140;p3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1">
  <p:cSld name="1_Title, Subtitle, and Content">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3" name="Google Shape;143;p3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chemeClr val="dk2"/>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chemeClr val="dk2"/>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4" name="Google Shape;144;p3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LLET_ICON_Title, Subtitle, and Content 1">
  <p:cSld name="1_BULLET_ICON_Title, Subtitle, and Content">
    <p:spTree>
      <p:nvGrpSpPr>
        <p:cNvPr id="1" name="Shape 145"/>
        <p:cNvGrpSpPr/>
        <p:nvPr/>
      </p:nvGrpSpPr>
      <p:grpSpPr>
        <a:xfrm>
          <a:off x="0" y="0"/>
          <a:ext cx="0" cy="0"/>
          <a:chOff x="0" y="0"/>
          <a:chExt cx="0" cy="0"/>
        </a:xfrm>
      </p:grpSpPr>
      <p:sp>
        <p:nvSpPr>
          <p:cNvPr id="146" name="Google Shape;146;p3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7" name="Google Shape;147;p3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74650" algn="l" rtl="0">
              <a:lnSpc>
                <a:spcPct val="90000"/>
              </a:lnSpc>
              <a:spcBef>
                <a:spcPts val="1500"/>
              </a:spcBef>
              <a:spcAft>
                <a:spcPts val="0"/>
              </a:spcAft>
              <a:buClr>
                <a:schemeClr val="dk1"/>
              </a:buClr>
              <a:buSzPts val="2300"/>
              <a:buFont typeface="Trebuchet MS"/>
              <a:buChar char="•"/>
              <a:defRPr sz="3000">
                <a:solidFill>
                  <a:schemeClr val="dk2"/>
                </a:solidFill>
              </a:defRPr>
            </a:lvl1pPr>
            <a:lvl2pPr marL="914400" lvl="1" indent="-355600" algn="l" rtl="0">
              <a:lnSpc>
                <a:spcPct val="90000"/>
              </a:lnSpc>
              <a:spcBef>
                <a:spcPts val="1500"/>
              </a:spcBef>
              <a:spcAft>
                <a:spcPts val="0"/>
              </a:spcAft>
              <a:buClr>
                <a:schemeClr val="dk1"/>
              </a:buClr>
              <a:buSzPts val="2000"/>
              <a:buFont typeface="Trebuchet MS"/>
              <a:buChar char="•"/>
              <a:defRPr sz="2700">
                <a:solidFill>
                  <a:schemeClr val="dk2"/>
                </a:solidFill>
              </a:defRPr>
            </a:lvl2pPr>
            <a:lvl3pPr marL="1371600" lvl="2" indent="-342900" algn="l" rtl="0">
              <a:lnSpc>
                <a:spcPct val="90000"/>
              </a:lnSpc>
              <a:spcBef>
                <a:spcPts val="1500"/>
              </a:spcBef>
              <a:spcAft>
                <a:spcPts val="0"/>
              </a:spcAft>
              <a:buClr>
                <a:schemeClr val="dk1"/>
              </a:buClr>
              <a:buSzPts val="1800"/>
              <a:buFont typeface="Trebuchet MS"/>
              <a:buChar char="•"/>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8" name="Google Shape;148;p3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0" y="0"/>
            <a:ext cx="18300500" cy="10286998"/>
          </a:xfrm>
          <a:prstGeom prst="rect">
            <a:avLst/>
          </a:prstGeom>
          <a:noFill/>
          <a:ln>
            <a:noFill/>
          </a:ln>
        </p:spPr>
      </p:pic>
      <p:sp>
        <p:nvSpPr>
          <p:cNvPr id="84" name="Google Shape;84;p19"/>
          <p:cNvSpPr txBox="1">
            <a:spLocks noGrp="1"/>
          </p:cNvSpPr>
          <p:nvPr>
            <p:ph type="title"/>
          </p:nvPr>
        </p:nvSpPr>
        <p:spPr>
          <a:xfrm>
            <a:off x="832905" y="1216220"/>
            <a:ext cx="16622100" cy="984900"/>
          </a:xfrm>
          <a:prstGeom prst="rect">
            <a:avLst/>
          </a:prstGeom>
          <a:noFill/>
          <a:ln>
            <a:noFill/>
          </a:ln>
        </p:spPr>
        <p:txBody>
          <a:bodyPr spcFirstLastPara="1" wrap="square" lIns="152375" tIns="76175" rIns="152375" bIns="76175" anchor="b" anchorCtr="0">
            <a:noAutofit/>
          </a:bodyPr>
          <a:lstStyle>
            <a:lvl1pPr marR="0" lvl="0" algn="ctr" rtl="0">
              <a:lnSpc>
                <a:spcPct val="90000"/>
              </a:lnSpc>
              <a:spcBef>
                <a:spcPts val="0"/>
              </a:spcBef>
              <a:spcAft>
                <a:spcPts val="0"/>
              </a:spcAft>
              <a:buSzPts val="2300"/>
              <a:buNone/>
              <a:defRPr sz="60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2300"/>
              <a:buNone/>
              <a:defRPr sz="5300" b="1" i="0" u="none" strike="noStrike" cap="none">
                <a:solidFill>
                  <a:srgbClr val="73B900"/>
                </a:solidFill>
                <a:latin typeface="Arial"/>
                <a:ea typeface="Arial"/>
                <a:cs typeface="Arial"/>
                <a:sym typeface="Arial"/>
              </a:defRPr>
            </a:lvl2pPr>
            <a:lvl3pPr marR="0" lvl="2" algn="l" rtl="0">
              <a:spcBef>
                <a:spcPts val="0"/>
              </a:spcBef>
              <a:spcAft>
                <a:spcPts val="0"/>
              </a:spcAft>
              <a:buSzPts val="2300"/>
              <a:buNone/>
              <a:defRPr sz="5300" b="1" i="0" u="none" strike="noStrike" cap="none">
                <a:solidFill>
                  <a:srgbClr val="73B900"/>
                </a:solidFill>
                <a:latin typeface="Arial"/>
                <a:ea typeface="Arial"/>
                <a:cs typeface="Arial"/>
                <a:sym typeface="Arial"/>
              </a:defRPr>
            </a:lvl3pPr>
            <a:lvl4pPr marR="0" lvl="3" algn="l" rtl="0">
              <a:spcBef>
                <a:spcPts val="0"/>
              </a:spcBef>
              <a:spcAft>
                <a:spcPts val="0"/>
              </a:spcAft>
              <a:buSzPts val="2300"/>
              <a:buNone/>
              <a:defRPr sz="5300" b="1" i="0" u="none" strike="noStrike" cap="none">
                <a:solidFill>
                  <a:srgbClr val="73B900"/>
                </a:solidFill>
                <a:latin typeface="Arial"/>
                <a:ea typeface="Arial"/>
                <a:cs typeface="Arial"/>
                <a:sym typeface="Arial"/>
              </a:defRPr>
            </a:lvl4pPr>
            <a:lvl5pPr marR="0" lvl="4" algn="l" rtl="0">
              <a:spcBef>
                <a:spcPts val="0"/>
              </a:spcBef>
              <a:spcAft>
                <a:spcPts val="0"/>
              </a:spcAft>
              <a:buSzPts val="2300"/>
              <a:buNone/>
              <a:defRPr sz="5300" b="1" i="0" u="none" strike="noStrike" cap="none">
                <a:solidFill>
                  <a:srgbClr val="73B900"/>
                </a:solidFill>
                <a:latin typeface="Arial"/>
                <a:ea typeface="Arial"/>
                <a:cs typeface="Arial"/>
                <a:sym typeface="Arial"/>
              </a:defRPr>
            </a:lvl5pPr>
            <a:lvl6pPr marR="0" lvl="5" algn="l" rtl="0">
              <a:spcBef>
                <a:spcPts val="0"/>
              </a:spcBef>
              <a:spcAft>
                <a:spcPts val="0"/>
              </a:spcAft>
              <a:buSzPts val="2300"/>
              <a:buNone/>
              <a:defRPr sz="5300" b="1" i="0" u="none" strike="noStrike" cap="none">
                <a:solidFill>
                  <a:srgbClr val="73B900"/>
                </a:solidFill>
                <a:latin typeface="Arial"/>
                <a:ea typeface="Arial"/>
                <a:cs typeface="Arial"/>
                <a:sym typeface="Arial"/>
              </a:defRPr>
            </a:lvl6pPr>
            <a:lvl7pPr marR="0" lvl="6" algn="l" rtl="0">
              <a:spcBef>
                <a:spcPts val="0"/>
              </a:spcBef>
              <a:spcAft>
                <a:spcPts val="0"/>
              </a:spcAft>
              <a:buSzPts val="2300"/>
              <a:buNone/>
              <a:defRPr sz="5300" b="1" i="0" u="none" strike="noStrike" cap="none">
                <a:solidFill>
                  <a:srgbClr val="73B900"/>
                </a:solidFill>
                <a:latin typeface="Arial"/>
                <a:ea typeface="Arial"/>
                <a:cs typeface="Arial"/>
                <a:sym typeface="Arial"/>
              </a:defRPr>
            </a:lvl7pPr>
            <a:lvl8pPr marR="0" lvl="7" algn="l" rtl="0">
              <a:spcBef>
                <a:spcPts val="0"/>
              </a:spcBef>
              <a:spcAft>
                <a:spcPts val="0"/>
              </a:spcAft>
              <a:buSzPts val="2300"/>
              <a:buNone/>
              <a:defRPr sz="5300" b="1" i="0" u="none" strike="noStrike" cap="none">
                <a:solidFill>
                  <a:srgbClr val="73B900"/>
                </a:solidFill>
                <a:latin typeface="Arial"/>
                <a:ea typeface="Arial"/>
                <a:cs typeface="Arial"/>
                <a:sym typeface="Arial"/>
              </a:defRPr>
            </a:lvl8pPr>
            <a:lvl9pPr marR="0" lvl="8" algn="l" rtl="0">
              <a:spcBef>
                <a:spcPts val="0"/>
              </a:spcBef>
              <a:spcAft>
                <a:spcPts val="0"/>
              </a:spcAft>
              <a:buSzPts val="2300"/>
              <a:buNone/>
              <a:defRPr sz="5300" b="1" i="0" u="none" strike="noStrike" cap="none">
                <a:solidFill>
                  <a:srgbClr val="73B900"/>
                </a:solidFill>
                <a:latin typeface="Arial"/>
                <a:ea typeface="Arial"/>
                <a:cs typeface="Arial"/>
                <a:sym typeface="Arial"/>
              </a:defRPr>
            </a:lvl9pPr>
          </a:lstStyle>
          <a:p>
            <a:endParaRPr/>
          </a:p>
        </p:txBody>
      </p:sp>
      <p:sp>
        <p:nvSpPr>
          <p:cNvPr id="85" name="Google Shape;85;p19"/>
          <p:cNvSpPr txBox="1">
            <a:spLocks noGrp="1"/>
          </p:cNvSpPr>
          <p:nvPr>
            <p:ph type="body" idx="1"/>
          </p:nvPr>
        </p:nvSpPr>
        <p:spPr>
          <a:xfrm>
            <a:off x="862337" y="3337280"/>
            <a:ext cx="16581600" cy="6223500"/>
          </a:xfrm>
          <a:prstGeom prst="rect">
            <a:avLst/>
          </a:prstGeom>
          <a:noFill/>
          <a:ln>
            <a:noFill/>
          </a:ln>
        </p:spPr>
        <p:txBody>
          <a:bodyPr spcFirstLastPara="1" wrap="square" lIns="152375" tIns="76175" rIns="152375" bIns="76175" anchor="t" anchorCtr="0">
            <a:noAutofit/>
          </a:bodyPr>
          <a:lstStyle>
            <a:lvl1pPr marL="457200" marR="0" lvl="0" indent="-228600" algn="l" rtl="0">
              <a:lnSpc>
                <a:spcPct val="90000"/>
              </a:lnSpc>
              <a:spcBef>
                <a:spcPts val="1500"/>
              </a:spcBef>
              <a:spcAft>
                <a:spcPts val="0"/>
              </a:spcAft>
              <a:buClr>
                <a:schemeClr val="dk1"/>
              </a:buClr>
              <a:buSzPts val="3000"/>
              <a:buFont typeface="Trebuchet MS"/>
              <a:buNone/>
              <a:defRPr sz="30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700"/>
              <a:buFont typeface="Trebuchet MS"/>
              <a:buNone/>
              <a:defRPr sz="27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2300"/>
              <a:buFont typeface="Trebuchet MS"/>
              <a:buNone/>
              <a:defRPr sz="2300" b="0" i="0" u="none" strike="noStrike" cap="none">
                <a:solidFill>
                  <a:srgbClr val="868686"/>
                </a:solidFill>
                <a:latin typeface="Trebuchet MS"/>
                <a:ea typeface="Trebuchet MS"/>
                <a:cs typeface="Trebuchet MS"/>
                <a:sym typeface="Trebuchet MS"/>
              </a:defRPr>
            </a:lvl3pPr>
            <a:lvl4pPr marL="1828800" marR="0" lvl="3" indent="-438150" algn="l" rtl="0">
              <a:spcBef>
                <a:spcPts val="15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4pPr>
            <a:lvl5pPr marL="2286000" marR="0" lvl="4"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5pPr>
            <a:lvl6pPr marL="2743200" marR="0" lvl="5"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6pPr>
            <a:lvl7pPr marL="3200400" marR="0" lvl="6"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7pPr>
            <a:lvl8pPr marL="3657600" marR="0" lvl="7"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8pPr>
            <a:lvl9pPr marL="4114800" marR="0" lvl="8"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9pPr>
          </a:lstStyle>
          <a:p>
            <a:endParaRPr/>
          </a:p>
        </p:txBody>
      </p:sp>
      <p:sp>
        <p:nvSpPr>
          <p:cNvPr id="86" name="Google Shape;86;p19"/>
          <p:cNvSpPr txBox="1"/>
          <p:nvPr/>
        </p:nvSpPr>
        <p:spPr>
          <a:xfrm>
            <a:off x="16914522" y="9934595"/>
            <a:ext cx="534900" cy="231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200" cap="none">
                <a:solidFill>
                  <a:schemeClr val="lt1"/>
                </a:solidFill>
                <a:latin typeface="Trebuchet MS"/>
                <a:ea typeface="Trebuchet MS"/>
                <a:cs typeface="Trebuchet MS"/>
                <a:sym typeface="Trebuchet MS"/>
              </a:rPr>
              <a:t>‹#›</a:t>
            </a:fld>
            <a:r>
              <a:rPr lang="en-US" sz="1500" cap="none">
                <a:solidFill>
                  <a:schemeClr val="lt1"/>
                </a:solidFill>
                <a:latin typeface="Century Gothic"/>
                <a:ea typeface="Century Gothic"/>
                <a:cs typeface="Century Gothic"/>
                <a:sym typeface="Century Gothic"/>
              </a:rPr>
              <a:t> </a:t>
            </a:r>
            <a:endParaRPr sz="1500"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5.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88.png"/><Relationship Id="rId7" Type="http://schemas.openxmlformats.org/officeDocument/2006/relationships/hyperlink" Target="https://github.com/rapidsai"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hyperlink" Target="https://hub.docker.com/r/rapidsai/rapidsai/" TargetMode="External"/><Relationship Id="rId4" Type="http://schemas.openxmlformats.org/officeDocument/2006/relationships/image" Target="../media/image189.png"/><Relationship Id="rId9" Type="http://schemas.openxmlformats.org/officeDocument/2006/relationships/hyperlink" Target="https://ngc.nvidia.com/registry/nvidia-rapidsai-rapidsai"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07.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48.png"/><Relationship Id="rId7" Type="http://schemas.openxmlformats.org/officeDocument/2006/relationships/hyperlink" Target="https://arrow.apache.org/"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10" Type="http://schemas.openxmlformats.org/officeDocument/2006/relationships/hyperlink" Target="https://dask.org/" TargetMode="External"/><Relationship Id="rId4" Type="http://schemas.openxmlformats.org/officeDocument/2006/relationships/image" Target="../media/image204.png"/><Relationship Id="rId9" Type="http://schemas.openxmlformats.org/officeDocument/2006/relationships/hyperlink" Target="https://rapids.ai/"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docs.rapids.ai/api/cuml/nightly/api.html#model-explanation-shap" TargetMode="External"/><Relationship Id="rId4" Type="http://schemas.openxmlformats.org/officeDocument/2006/relationships/hyperlink" Target="https://github.com/dmlc/xgboost/blob/master/demo/gpu_acceleration/shap.ipynb"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77.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datashader.org/index.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34" Type="http://schemas.openxmlformats.org/officeDocument/2006/relationships/image" Target="../media/image158.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157.png"/><Relationship Id="rId2" Type="http://schemas.openxmlformats.org/officeDocument/2006/relationships/notesSlide" Target="../notesSlides/notesSlide88.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32" Type="http://schemas.openxmlformats.org/officeDocument/2006/relationships/image" Target="../media/image156.png"/><Relationship Id="rId37" Type="http://schemas.openxmlformats.org/officeDocument/2006/relationships/image" Target="../media/image161.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36" Type="http://schemas.openxmlformats.org/officeDocument/2006/relationships/image" Target="../media/image160.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4.gif"/></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69.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hyperlink" Target="https://stackoverflow.com/tags/rapids" TargetMode="External"/><Relationship Id="rId4" Type="http://schemas.openxmlformats.org/officeDocument/2006/relationships/image" Target="../media/image170.png"/><Relationship Id="rId9" Type="http://schemas.openxmlformats.org/officeDocument/2006/relationships/hyperlink" Target="https://join.slack.com/t/rapids-goai/shared_invite/zt-goyqj8pe-MHHggTGmZwiss2qv3KO33g"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6"/>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155" name="Google Shape;155;p36"/>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0.17</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5"/>
          <p:cNvSpPr txBox="1"/>
          <p:nvPr/>
        </p:nvSpPr>
        <p:spPr>
          <a:xfrm>
            <a:off x="4452905" y="7494392"/>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a:solidFill>
                  <a:schemeClr val="dk2"/>
                </a:solidFill>
                <a:latin typeface="Trebuchet MS"/>
                <a:ea typeface="Trebuchet MS"/>
                <a:cs typeface="Trebuchet MS"/>
                <a:sym typeface="Trebuchet MS"/>
              </a:rPr>
              <a:t>Time in seconds (shorter is better)</a:t>
            </a:r>
            <a:endParaRPr sz="2300"/>
          </a:p>
        </p:txBody>
      </p:sp>
      <p:grpSp>
        <p:nvGrpSpPr>
          <p:cNvPr id="738" name="Google Shape;738;p45"/>
          <p:cNvGrpSpPr/>
          <p:nvPr/>
        </p:nvGrpSpPr>
        <p:grpSpPr>
          <a:xfrm>
            <a:off x="5803513" y="7883221"/>
            <a:ext cx="7854915" cy="408008"/>
            <a:chOff x="3035917" y="4638463"/>
            <a:chExt cx="4712855" cy="244800"/>
          </a:xfrm>
        </p:grpSpPr>
        <p:grpSp>
          <p:nvGrpSpPr>
            <p:cNvPr id="739" name="Google Shape;739;p45"/>
            <p:cNvGrpSpPr/>
            <p:nvPr/>
          </p:nvGrpSpPr>
          <p:grpSpPr>
            <a:xfrm>
              <a:off x="3035917" y="4638463"/>
              <a:ext cx="2369796" cy="244800"/>
              <a:chOff x="3035917" y="4638463"/>
              <a:chExt cx="2369796" cy="244800"/>
            </a:xfrm>
          </p:grpSpPr>
          <p:sp>
            <p:nvSpPr>
              <p:cNvPr id="740" name="Google Shape;740;p45"/>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cuIO/cuDF (Load and Data Prep)</a:t>
                </a:r>
                <a:endParaRPr sz="2300"/>
              </a:p>
            </p:txBody>
          </p:sp>
          <p:sp>
            <p:nvSpPr>
              <p:cNvPr id="741" name="Google Shape;741;p45"/>
              <p:cNvSpPr/>
              <p:nvPr/>
            </p:nvSpPr>
            <p:spPr>
              <a:xfrm>
                <a:off x="3035917" y="4702596"/>
                <a:ext cx="116400" cy="116400"/>
              </a:xfrm>
              <a:prstGeom prst="rect">
                <a:avLst/>
              </a:prstGeom>
              <a:solidFill>
                <a:schemeClr val="accent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42" name="Google Shape;742;p45"/>
            <p:cNvGrpSpPr/>
            <p:nvPr/>
          </p:nvGrpSpPr>
          <p:grpSpPr>
            <a:xfrm>
              <a:off x="5511344" y="4638463"/>
              <a:ext cx="1324509" cy="244800"/>
              <a:chOff x="5508350" y="4638463"/>
              <a:chExt cx="1324509" cy="244800"/>
            </a:xfrm>
          </p:grpSpPr>
          <p:sp>
            <p:nvSpPr>
              <p:cNvPr id="743" name="Google Shape;743;p45"/>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Data Conversion</a:t>
                </a:r>
                <a:endParaRPr sz="2300"/>
              </a:p>
            </p:txBody>
          </p:sp>
          <p:sp>
            <p:nvSpPr>
              <p:cNvPr id="744" name="Google Shape;744;p45"/>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45" name="Google Shape;745;p45"/>
            <p:cNvGrpSpPr/>
            <p:nvPr/>
          </p:nvGrpSpPr>
          <p:grpSpPr>
            <a:xfrm>
              <a:off x="6941713" y="4638463"/>
              <a:ext cx="807059" cy="244800"/>
              <a:chOff x="6768382" y="4638463"/>
              <a:chExt cx="807059" cy="244800"/>
            </a:xfrm>
          </p:grpSpPr>
          <p:sp>
            <p:nvSpPr>
              <p:cNvPr id="746" name="Google Shape;746;p45"/>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XGBoost</a:t>
                </a:r>
                <a:endParaRPr sz="1800">
                  <a:solidFill>
                    <a:schemeClr val="dk2"/>
                  </a:solidFill>
                  <a:latin typeface="Trebuchet MS"/>
                  <a:ea typeface="Trebuchet MS"/>
                  <a:cs typeface="Trebuchet MS"/>
                  <a:sym typeface="Trebuchet MS"/>
                </a:endParaRPr>
              </a:p>
            </p:txBody>
          </p:sp>
          <p:sp>
            <p:nvSpPr>
              <p:cNvPr id="747" name="Google Shape;747;p45"/>
              <p:cNvSpPr/>
              <p:nvPr/>
            </p:nvSpPr>
            <p:spPr>
              <a:xfrm>
                <a:off x="6768382" y="4702596"/>
                <a:ext cx="116400" cy="116400"/>
              </a:xfrm>
              <a:prstGeom prst="rect">
                <a:avLst/>
              </a:prstGeom>
              <a:solidFill>
                <a:schemeClr val="accent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cxnSp>
        <p:nvCxnSpPr>
          <p:cNvPr id="748" name="Google Shape;748;p45"/>
          <p:cNvCxnSpPr/>
          <p:nvPr/>
        </p:nvCxnSpPr>
        <p:spPr>
          <a:xfrm>
            <a:off x="655922" y="8518355"/>
            <a:ext cx="16976100" cy="0"/>
          </a:xfrm>
          <a:prstGeom prst="straightConnector1">
            <a:avLst/>
          </a:prstGeom>
          <a:noFill/>
          <a:ln w="9525" cap="flat" cmpd="sng">
            <a:solidFill>
              <a:srgbClr val="868686"/>
            </a:solidFill>
            <a:prstDash val="dot"/>
            <a:round/>
            <a:headEnd type="none" w="sm" len="sm"/>
            <a:tailEnd type="none" w="sm" len="sm"/>
          </a:ln>
        </p:spPr>
      </p:cxnSp>
      <p:sp>
        <p:nvSpPr>
          <p:cNvPr id="749" name="Google Shape;749;p4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750" name="Google Shape;750;p4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t>Faster Data Access, Less Data Movement</a:t>
            </a:r>
            <a:endParaRPr sz="3000"/>
          </a:p>
        </p:txBody>
      </p:sp>
      <p:pic>
        <p:nvPicPr>
          <p:cNvPr id="751" name="Google Shape;751;p45" title="cuIO/cuDF - Load and Data Preparation"/>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9525" y="3610050"/>
            <a:ext cx="6302630" cy="3884349"/>
          </a:xfrm>
          <a:prstGeom prst="rect">
            <a:avLst/>
          </a:prstGeom>
          <a:noFill/>
          <a:ln>
            <a:noFill/>
          </a:ln>
        </p:spPr>
      </p:pic>
      <p:pic>
        <p:nvPicPr>
          <p:cNvPr id="752" name="Google Shape;752;p45" title="End-to-End"/>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490237" y="3635560"/>
            <a:ext cx="6457950" cy="3671888"/>
          </a:xfrm>
          <a:prstGeom prst="rect">
            <a:avLst/>
          </a:prstGeom>
          <a:noFill/>
          <a:ln>
            <a:noFill/>
          </a:ln>
        </p:spPr>
      </p:pic>
      <p:pic>
        <p:nvPicPr>
          <p:cNvPr id="753" name="Google Shape;753;p45" title="XGBoost Machine Learni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673050" y="3610050"/>
            <a:ext cx="6302626" cy="3884371"/>
          </a:xfrm>
          <a:prstGeom prst="rect">
            <a:avLst/>
          </a:prstGeom>
          <a:noFill/>
          <a:ln>
            <a:noFill/>
          </a:ln>
        </p:spPr>
      </p:pic>
      <p:sp>
        <p:nvSpPr>
          <p:cNvPr id="754" name="Google Shape;754;p45"/>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55" name="Google Shape;755;p45"/>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56" name="Google Shape;756;p45"/>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grpSp>
        <p:nvGrpSpPr>
          <p:cNvPr id="757" name="Google Shape;757;p45"/>
          <p:cNvGrpSpPr/>
          <p:nvPr/>
        </p:nvGrpSpPr>
        <p:grpSpPr>
          <a:xfrm>
            <a:off x="1287812" y="8644423"/>
            <a:ext cx="16389736" cy="1097643"/>
            <a:chOff x="830552" y="8644520"/>
            <a:chExt cx="17131531" cy="1097643"/>
          </a:xfrm>
        </p:grpSpPr>
        <p:grpSp>
          <p:nvGrpSpPr>
            <p:cNvPr id="758" name="Google Shape;758;p45"/>
            <p:cNvGrpSpPr/>
            <p:nvPr/>
          </p:nvGrpSpPr>
          <p:grpSpPr>
            <a:xfrm>
              <a:off x="830552" y="8644520"/>
              <a:ext cx="17131531" cy="1097643"/>
              <a:chOff x="1371559" y="5199441"/>
              <a:chExt cx="8383836" cy="658573"/>
            </a:xfrm>
          </p:grpSpPr>
          <p:grpSp>
            <p:nvGrpSpPr>
              <p:cNvPr id="759" name="Google Shape;759;p45"/>
              <p:cNvGrpSpPr/>
              <p:nvPr/>
            </p:nvGrpSpPr>
            <p:grpSpPr>
              <a:xfrm>
                <a:off x="1371559" y="5202578"/>
                <a:ext cx="2316000" cy="655436"/>
                <a:chOff x="1293580" y="5067038"/>
                <a:chExt cx="2316000" cy="655436"/>
              </a:xfrm>
            </p:grpSpPr>
            <p:sp>
              <p:nvSpPr>
                <p:cNvPr id="760" name="Google Shape;760;p45"/>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761" name="Google Shape;761;p45"/>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762" name="Google Shape;762;p45"/>
              <p:cNvGrpSpPr/>
              <p:nvPr/>
            </p:nvGrpSpPr>
            <p:grpSpPr>
              <a:xfrm>
                <a:off x="3664488" y="5199441"/>
                <a:ext cx="2316007" cy="655438"/>
                <a:chOff x="3600253" y="5067038"/>
                <a:chExt cx="2316007" cy="655438"/>
              </a:xfrm>
            </p:grpSpPr>
            <p:sp>
              <p:nvSpPr>
                <p:cNvPr id="763" name="Google Shape;763;p45"/>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764" name="Google Shape;764;p45"/>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nvGrpSpPr>
              <p:cNvPr id="765" name="Google Shape;765;p45"/>
              <p:cNvGrpSpPr/>
              <p:nvPr/>
            </p:nvGrpSpPr>
            <p:grpSpPr>
              <a:xfrm>
                <a:off x="7700096" y="5199441"/>
                <a:ext cx="2055300" cy="655432"/>
                <a:chOff x="7582944" y="5067038"/>
                <a:chExt cx="2055300" cy="655432"/>
              </a:xfrm>
            </p:grpSpPr>
            <p:sp>
              <p:nvSpPr>
                <p:cNvPr id="766" name="Google Shape;766;p45"/>
                <p:cNvSpPr txBox="1"/>
                <p:nvPr/>
              </p:nvSpPr>
              <p:spPr>
                <a:xfrm>
                  <a:off x="7582944"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RAPIDS Version</a:t>
                  </a:r>
                  <a:endParaRPr sz="2300"/>
                </a:p>
              </p:txBody>
            </p:sp>
            <p:sp>
              <p:nvSpPr>
                <p:cNvPr id="767" name="Google Shape;767;p45"/>
                <p:cNvSpPr txBox="1"/>
                <p:nvPr/>
              </p:nvSpPr>
              <p:spPr>
                <a:xfrm>
                  <a:off x="7582944" y="5325570"/>
                  <a:ext cx="18732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RAPIDS 0.17</a:t>
                  </a:r>
                  <a:endParaRPr sz="2400"/>
                </a:p>
              </p:txBody>
            </p:sp>
          </p:grpSp>
        </p:grpSp>
        <p:grpSp>
          <p:nvGrpSpPr>
            <p:cNvPr id="768" name="Google Shape;768;p45"/>
            <p:cNvGrpSpPr/>
            <p:nvPr/>
          </p:nvGrpSpPr>
          <p:grpSpPr>
            <a:xfrm>
              <a:off x="9952283" y="8644520"/>
              <a:ext cx="4199800" cy="1092418"/>
              <a:chOff x="4264063" y="5067038"/>
              <a:chExt cx="2055300" cy="655438"/>
            </a:xfrm>
          </p:grpSpPr>
          <p:sp>
            <p:nvSpPr>
              <p:cNvPr id="769" name="Google Shape;769;p45"/>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770" name="Google Shape;770;p45"/>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135"/>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269" name="Google Shape;2269;p13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70" name="Google Shape;2270;p13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271" name="Google Shape;2271;p13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272" name="Google Shape;2272;p13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3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78" name="Google Shape;2278;p13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279" name="Google Shape;2279;p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280" name="Google Shape;2280;p136"/>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84"/>
        <p:cNvGrpSpPr/>
        <p:nvPr/>
      </p:nvGrpSpPr>
      <p:grpSpPr>
        <a:xfrm>
          <a:off x="0" y="0"/>
          <a:ext cx="0" cy="0"/>
          <a:chOff x="0" y="0"/>
          <a:chExt cx="0" cy="0"/>
        </a:xfrm>
      </p:grpSpPr>
      <p:sp>
        <p:nvSpPr>
          <p:cNvPr id="2285" name="Google Shape;2285;p137"/>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286" name="Google Shape;2286;p1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287" name="Google Shape;2287;p137"/>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288" name="Google Shape;2288;p137"/>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289" name="Google Shape;2289;p13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90" name="Google Shape;2290;p1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291" name="Google Shape;2291;p13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292" name="Google Shape;2292;p1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pic>
        <p:nvPicPr>
          <p:cNvPr id="2298" name="Google Shape;2298;p1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299" name="Google Shape;2299;p1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300" name="Google Shape;2300;p138"/>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grpSp>
        <p:nvGrpSpPr>
          <p:cNvPr id="2305" name="Google Shape;2305;p139"/>
          <p:cNvGrpSpPr/>
          <p:nvPr/>
        </p:nvGrpSpPr>
        <p:grpSpPr>
          <a:xfrm>
            <a:off x="9638598" y="3470837"/>
            <a:ext cx="6826342" cy="3615625"/>
            <a:chOff x="9638598" y="4156637"/>
            <a:chExt cx="6826342" cy="3615625"/>
          </a:xfrm>
        </p:grpSpPr>
        <p:pic>
          <p:nvPicPr>
            <p:cNvPr id="2306" name="Google Shape;2306;p1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38598" y="4156637"/>
              <a:ext cx="6826342" cy="3615625"/>
            </a:xfrm>
            <a:prstGeom prst="rect">
              <a:avLst/>
            </a:prstGeom>
            <a:noFill/>
            <a:ln>
              <a:noFill/>
            </a:ln>
          </p:spPr>
        </p:pic>
        <p:sp>
          <p:nvSpPr>
            <p:cNvPr id="2307" name="Google Shape;2307;p139"/>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08" name="Google Shape;2308;p139"/>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09" name="Google Shape;2309;p139"/>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310" name="Google Shape;2310;p13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311" name="Google Shape;2311;p139"/>
          <p:cNvSpPr/>
          <p:nvPr/>
        </p:nvSpPr>
        <p:spPr>
          <a:xfrm>
            <a:off x="9672918" y="51917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12" name="Google Shape;2312;p139"/>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13" name="Google Shape;2313;p1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314" name="Google Shape;2314;p139"/>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315" name="Google Shape;2315;p139"/>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6" name="Google Shape;2316;p139"/>
          <p:cNvSpPr/>
          <p:nvPr/>
        </p:nvSpPr>
        <p:spPr>
          <a:xfrm>
            <a:off x="9425941"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7" name="Google Shape;2317;p139"/>
          <p:cNvSpPr/>
          <p:nvPr/>
        </p:nvSpPr>
        <p:spPr>
          <a:xfrm>
            <a:off x="13443284" y="51917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18" name="Google Shape;2318;p139"/>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2324" name="Google Shape;2324;p1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51793" y="3761337"/>
            <a:ext cx="1718678" cy="1718678"/>
          </a:xfrm>
          <a:prstGeom prst="rect">
            <a:avLst/>
          </a:prstGeom>
          <a:noFill/>
          <a:ln>
            <a:noFill/>
          </a:ln>
        </p:spPr>
      </p:pic>
      <p:pic>
        <p:nvPicPr>
          <p:cNvPr id="2325" name="Google Shape;2325;p14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496766" y="3406076"/>
            <a:ext cx="2404522" cy="2404522"/>
          </a:xfrm>
          <a:prstGeom prst="rect">
            <a:avLst/>
          </a:prstGeom>
          <a:noFill/>
          <a:ln>
            <a:noFill/>
          </a:ln>
        </p:spPr>
      </p:pic>
      <p:pic>
        <p:nvPicPr>
          <p:cNvPr id="2326" name="Google Shape;2326;p14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19650" y="3822639"/>
            <a:ext cx="1804256" cy="1804256"/>
          </a:xfrm>
          <a:prstGeom prst="rect">
            <a:avLst/>
          </a:prstGeom>
          <a:noFill/>
          <a:ln>
            <a:noFill/>
          </a:ln>
        </p:spPr>
      </p:pic>
      <p:pic>
        <p:nvPicPr>
          <p:cNvPr id="2327" name="Google Shape;2327;p14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24774" y="3821191"/>
            <a:ext cx="1830528" cy="1805598"/>
          </a:xfrm>
          <a:prstGeom prst="rect">
            <a:avLst/>
          </a:prstGeom>
          <a:noFill/>
          <a:ln>
            <a:noFill/>
          </a:ln>
        </p:spPr>
      </p:pic>
      <p:sp>
        <p:nvSpPr>
          <p:cNvPr id="2328" name="Google Shape;2328;p140"/>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329" name="Google Shape;2329;p140"/>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330" name="Google Shape;2330;p140"/>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331" name="Google Shape;2331;p140"/>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332" name="Google Shape;2332;p140"/>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333" name="Google Shape;2333;p140"/>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334" name="Google Shape;2334;p140"/>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335" name="Google Shape;2335;p140"/>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336" name="Google Shape;2336;p14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337" name="Google Shape;2337;p14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pic>
        <p:nvPicPr>
          <p:cNvPr id="2342" name="Google Shape;2342;p1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343" name="Google Shape;2343;p14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344" name="Google Shape;2344;p14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345" name="Google Shape;2345;p141"/>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346" name="Google Shape;2346;p141"/>
          <p:cNvGrpSpPr/>
          <p:nvPr/>
        </p:nvGrpSpPr>
        <p:grpSpPr>
          <a:xfrm>
            <a:off x="3990928" y="6293440"/>
            <a:ext cx="2516522" cy="705307"/>
            <a:chOff x="1333174" y="3019940"/>
            <a:chExt cx="2847389" cy="798039"/>
          </a:xfrm>
        </p:grpSpPr>
        <p:pic>
          <p:nvPicPr>
            <p:cNvPr id="2347" name="Google Shape;2347;p14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348" name="Google Shape;2348;p141"/>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349" name="Google Shape;2349;p141"/>
          <p:cNvGrpSpPr/>
          <p:nvPr/>
        </p:nvGrpSpPr>
        <p:grpSpPr>
          <a:xfrm>
            <a:off x="8290638" y="4199157"/>
            <a:ext cx="2806925" cy="718337"/>
            <a:chOff x="8095006" y="3166254"/>
            <a:chExt cx="2644052" cy="676655"/>
          </a:xfrm>
        </p:grpSpPr>
        <p:pic>
          <p:nvPicPr>
            <p:cNvPr id="2350" name="Google Shape;2350;p14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351" name="Google Shape;2351;p141"/>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352" name="Google Shape;2352;p14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54822" y="6294819"/>
            <a:ext cx="2690775" cy="702550"/>
          </a:xfrm>
          <a:prstGeom prst="rect">
            <a:avLst/>
          </a:prstGeom>
          <a:noFill/>
          <a:ln>
            <a:noFill/>
          </a:ln>
        </p:spPr>
      </p:pic>
      <p:pic>
        <p:nvPicPr>
          <p:cNvPr id="2353" name="Google Shape;2353;p14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354" name="Google Shape;2354;p14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355" name="Google Shape;2355;p1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356" name="Google Shape;2356;p1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357" name="Google Shape;2357;p141"/>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5045140" y="4096203"/>
            <a:ext cx="2923016" cy="924244"/>
          </a:xfrm>
          <a:prstGeom prst="rect">
            <a:avLst/>
          </a:prstGeom>
          <a:noFill/>
          <a:ln>
            <a:noFill/>
          </a:ln>
        </p:spPr>
      </p:pic>
      <p:pic>
        <p:nvPicPr>
          <p:cNvPr id="2358" name="Google Shape;2358;p141"/>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15756125" y="6425456"/>
            <a:ext cx="2206374" cy="441275"/>
          </a:xfrm>
          <a:prstGeom prst="rect">
            <a:avLst/>
          </a:prstGeom>
          <a:noFill/>
          <a:ln>
            <a:noFill/>
          </a:ln>
        </p:spPr>
      </p:pic>
      <p:pic>
        <p:nvPicPr>
          <p:cNvPr id="2359" name="Google Shape;2359;p141"/>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360" name="Google Shape;2360;p141"/>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pic>
        <p:nvPicPr>
          <p:cNvPr id="2365" name="Google Shape;2365;p142"/>
          <p:cNvPicPr preferRelativeResize="0"/>
          <p:nvPr/>
        </p:nvPicPr>
        <p:blipFill rotWithShape="1">
          <a:blip r:embed="rId3" cstate="email">
            <a:alphaModFix/>
            <a:extLst>
              <a:ext uri="{28A0092B-C50C-407E-A947-70E740481C1C}">
                <a14:useLocalDpi xmlns:a14="http://schemas.microsoft.com/office/drawing/2010/main"/>
              </a:ext>
            </a:extLst>
          </a:blip>
          <a:srcRect l="59435" r="2902" b="2324"/>
          <a:stretch/>
        </p:blipFill>
        <p:spPr>
          <a:xfrm>
            <a:off x="2006837" y="4044769"/>
            <a:ext cx="1384162" cy="1312091"/>
          </a:xfrm>
          <a:prstGeom prst="rect">
            <a:avLst/>
          </a:prstGeom>
          <a:noFill/>
          <a:ln>
            <a:noFill/>
          </a:ln>
        </p:spPr>
      </p:pic>
      <p:pic>
        <p:nvPicPr>
          <p:cNvPr id="2366" name="Google Shape;2366;p1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500641" y="3687626"/>
            <a:ext cx="1785014" cy="1785014"/>
          </a:xfrm>
          <a:prstGeom prst="rect">
            <a:avLst/>
          </a:prstGeom>
          <a:noFill/>
          <a:ln>
            <a:noFill/>
          </a:ln>
        </p:spPr>
      </p:pic>
      <p:pic>
        <p:nvPicPr>
          <p:cNvPr id="2367" name="Google Shape;2367;p14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48231" y="4142526"/>
            <a:ext cx="2713132" cy="1170922"/>
          </a:xfrm>
          <a:prstGeom prst="rect">
            <a:avLst/>
          </a:prstGeom>
          <a:noFill/>
          <a:ln>
            <a:noFill/>
          </a:ln>
        </p:spPr>
      </p:pic>
      <p:pic>
        <p:nvPicPr>
          <p:cNvPr id="2368" name="Google Shape;2368;p14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949198" y="4137887"/>
            <a:ext cx="2818486" cy="1139386"/>
          </a:xfrm>
          <a:prstGeom prst="rect">
            <a:avLst/>
          </a:prstGeom>
          <a:noFill/>
          <a:ln>
            <a:noFill/>
          </a:ln>
        </p:spPr>
      </p:pic>
      <p:sp>
        <p:nvSpPr>
          <p:cNvPr id="2369" name="Google Shape;2369;p142"/>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370" name="Google Shape;2370;p142"/>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371" name="Google Shape;2371;p142"/>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372" name="Google Shape;2372;p142"/>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373" name="Google Shape;2373;p142"/>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374" name="Google Shape;2374;p142"/>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375" name="Google Shape;2375;p142"/>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376" name="Google Shape;2376;p142"/>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377" name="Google Shape;2377;p142"/>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378" name="Google Shape;2378;p142"/>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379" name="Google Shape;2379;p142"/>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380" name="Google Shape;2380;p142"/>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381" name="Google Shape;2381;p142"/>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382" name="Google Shape;2382;p1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383" name="Google Shape;2383;p1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43"/>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390" name="Google Shape;2390;p143"/>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391" name="Google Shape;2391;p14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6"/>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76" name="Google Shape;776;p46"/>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77" name="Google Shape;777;p46"/>
          <p:cNvSpPr txBox="1"/>
          <p:nvPr/>
        </p:nvSpPr>
        <p:spPr>
          <a:xfrm>
            <a:off x="4452906" y="7494393"/>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Trebuchet MS"/>
                <a:ea typeface="Trebuchet MS"/>
                <a:cs typeface="Trebuchet MS"/>
                <a:sym typeface="Trebuchet MS"/>
              </a:rPr>
              <a:t>Time in seconds (shorter is better)</a:t>
            </a:r>
            <a:endParaRPr sz="1800" b="0" i="0" u="none" strike="noStrike" cap="none">
              <a:solidFill>
                <a:srgbClr val="FFFFFF"/>
              </a:solidFill>
              <a:latin typeface="Arial"/>
              <a:ea typeface="Arial"/>
              <a:cs typeface="Arial"/>
              <a:sym typeface="Arial"/>
            </a:endParaRPr>
          </a:p>
        </p:txBody>
      </p:sp>
      <p:grpSp>
        <p:nvGrpSpPr>
          <p:cNvPr id="778" name="Google Shape;778;p46"/>
          <p:cNvGrpSpPr/>
          <p:nvPr/>
        </p:nvGrpSpPr>
        <p:grpSpPr>
          <a:xfrm>
            <a:off x="5803514" y="7883221"/>
            <a:ext cx="7854915" cy="408008"/>
            <a:chOff x="3035917" y="4638463"/>
            <a:chExt cx="4712855" cy="244800"/>
          </a:xfrm>
        </p:grpSpPr>
        <p:grpSp>
          <p:nvGrpSpPr>
            <p:cNvPr id="779" name="Google Shape;779;p46"/>
            <p:cNvGrpSpPr/>
            <p:nvPr/>
          </p:nvGrpSpPr>
          <p:grpSpPr>
            <a:xfrm>
              <a:off x="3035917" y="4638463"/>
              <a:ext cx="2369796" cy="244800"/>
              <a:chOff x="3035917" y="4638463"/>
              <a:chExt cx="2369796" cy="244800"/>
            </a:xfrm>
          </p:grpSpPr>
          <p:sp>
            <p:nvSpPr>
              <p:cNvPr id="780" name="Google Shape;780;p46"/>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cuIO/cuDF (Load and Data Prep)</a:t>
                </a:r>
                <a:endParaRPr sz="1800" b="0" i="0" u="none" strike="noStrike" cap="none">
                  <a:solidFill>
                    <a:srgbClr val="FFFFFF"/>
                  </a:solidFill>
                  <a:latin typeface="Arial"/>
                  <a:ea typeface="Arial"/>
                  <a:cs typeface="Arial"/>
                  <a:sym typeface="Arial"/>
                </a:endParaRPr>
              </a:p>
            </p:txBody>
          </p:sp>
          <p:sp>
            <p:nvSpPr>
              <p:cNvPr id="781" name="Google Shape;781;p46"/>
              <p:cNvSpPr/>
              <p:nvPr/>
            </p:nvSpPr>
            <p:spPr>
              <a:xfrm>
                <a:off x="3035917" y="4702596"/>
                <a:ext cx="116400" cy="116400"/>
              </a:xfrm>
              <a:prstGeom prst="rect">
                <a:avLst/>
              </a:prstGeom>
              <a:solidFill>
                <a:srgbClr val="7202F9"/>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82" name="Google Shape;782;p46"/>
            <p:cNvGrpSpPr/>
            <p:nvPr/>
          </p:nvGrpSpPr>
          <p:grpSpPr>
            <a:xfrm>
              <a:off x="5511344" y="4638463"/>
              <a:ext cx="1324509" cy="244800"/>
              <a:chOff x="5508350" y="4638463"/>
              <a:chExt cx="1324509" cy="244800"/>
            </a:xfrm>
          </p:grpSpPr>
          <p:sp>
            <p:nvSpPr>
              <p:cNvPr id="783" name="Google Shape;783;p46"/>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Data Conversion</a:t>
                </a:r>
                <a:endParaRPr sz="1800" b="0" i="0" u="none" strike="noStrike" cap="none">
                  <a:solidFill>
                    <a:srgbClr val="FFFFFF"/>
                  </a:solidFill>
                  <a:latin typeface="Arial"/>
                  <a:ea typeface="Arial"/>
                  <a:cs typeface="Arial"/>
                  <a:sym typeface="Arial"/>
                </a:endParaRPr>
              </a:p>
            </p:txBody>
          </p:sp>
          <p:sp>
            <p:nvSpPr>
              <p:cNvPr id="784" name="Google Shape;784;p46"/>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85" name="Google Shape;785;p46"/>
            <p:cNvGrpSpPr/>
            <p:nvPr/>
          </p:nvGrpSpPr>
          <p:grpSpPr>
            <a:xfrm>
              <a:off x="6941713" y="4638463"/>
              <a:ext cx="807059" cy="244800"/>
              <a:chOff x="6768382" y="4638463"/>
              <a:chExt cx="807059" cy="244800"/>
            </a:xfrm>
          </p:grpSpPr>
          <p:sp>
            <p:nvSpPr>
              <p:cNvPr id="786" name="Google Shape;786;p46"/>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XGBoost</a:t>
                </a:r>
                <a:endParaRPr sz="1800" b="0" i="0" u="none" strike="noStrike" cap="none">
                  <a:solidFill>
                    <a:srgbClr val="000000"/>
                  </a:solidFill>
                  <a:latin typeface="Trebuchet MS"/>
                  <a:ea typeface="Trebuchet MS"/>
                  <a:cs typeface="Trebuchet MS"/>
                  <a:sym typeface="Trebuchet MS"/>
                </a:endParaRPr>
              </a:p>
            </p:txBody>
          </p:sp>
          <p:sp>
            <p:nvSpPr>
              <p:cNvPr id="787" name="Google Shape;787;p46"/>
              <p:cNvSpPr/>
              <p:nvPr/>
            </p:nvSpPr>
            <p:spPr>
              <a:xfrm>
                <a:off x="6768382" y="4702596"/>
                <a:ext cx="116400" cy="116400"/>
              </a:xfrm>
              <a:prstGeom prst="rect">
                <a:avLst/>
              </a:prstGeom>
              <a:solidFill>
                <a:srgbClr val="FDB42B"/>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cxnSp>
        <p:nvCxnSpPr>
          <p:cNvPr id="788" name="Google Shape;788;p46"/>
          <p:cNvCxnSpPr/>
          <p:nvPr/>
        </p:nvCxnSpPr>
        <p:spPr>
          <a:xfrm>
            <a:off x="732123" y="8518355"/>
            <a:ext cx="16976100" cy="0"/>
          </a:xfrm>
          <a:prstGeom prst="straightConnector1">
            <a:avLst/>
          </a:prstGeom>
          <a:noFill/>
          <a:ln w="9525" cap="flat" cmpd="sng">
            <a:solidFill>
              <a:srgbClr val="868686"/>
            </a:solidFill>
            <a:prstDash val="dot"/>
            <a:round/>
            <a:headEnd type="none" w="sm" len="sm"/>
            <a:tailEnd type="none" w="sm" len="sm"/>
          </a:ln>
        </p:spPr>
      </p:cxnSp>
      <p:sp>
        <p:nvSpPr>
          <p:cNvPr id="789" name="Google Shape;789;p46"/>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sp>
        <p:nvSpPr>
          <p:cNvPr id="790" name="Google Shape;790;p46"/>
          <p:cNvSpPr/>
          <p:nvPr/>
        </p:nvSpPr>
        <p:spPr>
          <a:xfrm>
            <a:off x="13750624"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91" name="Google Shape;791;p46"/>
          <p:cNvSpPr/>
          <p:nvPr/>
        </p:nvSpPr>
        <p:spPr>
          <a:xfrm>
            <a:off x="7712333"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92" name="Google Shape;792;p4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793" name="Google Shape;793;p4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Getting faster over time--and even better with A100 and RAPIDS 0.17</a:t>
            </a:r>
            <a:endParaRPr sz="3000"/>
          </a:p>
        </p:txBody>
      </p:sp>
      <p:pic>
        <p:nvPicPr>
          <p:cNvPr id="794" name="Google Shape;794;p46" title="cuIO/cuDF - Load and Data Preparation"/>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3607175"/>
            <a:ext cx="6061474" cy="3677616"/>
          </a:xfrm>
          <a:prstGeom prst="rect">
            <a:avLst/>
          </a:prstGeom>
          <a:noFill/>
          <a:ln>
            <a:noFill/>
          </a:ln>
        </p:spPr>
      </p:pic>
      <p:pic>
        <p:nvPicPr>
          <p:cNvPr id="795" name="Google Shape;795;p46" title="XGBoost Machine Learning"/>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09075" y="3498398"/>
            <a:ext cx="6262800" cy="3859778"/>
          </a:xfrm>
          <a:prstGeom prst="rect">
            <a:avLst/>
          </a:prstGeom>
          <a:noFill/>
          <a:ln>
            <a:noFill/>
          </a:ln>
        </p:spPr>
      </p:pic>
      <p:pic>
        <p:nvPicPr>
          <p:cNvPr id="796" name="Google Shape;796;p46" title="End-to-End"/>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001661" y="3437750"/>
            <a:ext cx="6309938" cy="3974625"/>
          </a:xfrm>
          <a:prstGeom prst="rect">
            <a:avLst/>
          </a:prstGeom>
          <a:noFill/>
          <a:ln>
            <a:noFill/>
          </a:ln>
        </p:spPr>
      </p:pic>
      <p:grpSp>
        <p:nvGrpSpPr>
          <p:cNvPr id="797" name="Google Shape;797;p46"/>
          <p:cNvGrpSpPr/>
          <p:nvPr/>
        </p:nvGrpSpPr>
        <p:grpSpPr>
          <a:xfrm>
            <a:off x="2403999" y="8644373"/>
            <a:ext cx="13609277" cy="1097643"/>
            <a:chOff x="830552" y="8644520"/>
            <a:chExt cx="13321531" cy="1097643"/>
          </a:xfrm>
        </p:grpSpPr>
        <p:grpSp>
          <p:nvGrpSpPr>
            <p:cNvPr id="798" name="Google Shape;798;p46"/>
            <p:cNvGrpSpPr/>
            <p:nvPr/>
          </p:nvGrpSpPr>
          <p:grpSpPr>
            <a:xfrm>
              <a:off x="830552" y="8644520"/>
              <a:ext cx="9417900" cy="1097643"/>
              <a:chOff x="1371559" y="5199441"/>
              <a:chExt cx="4608936" cy="658573"/>
            </a:xfrm>
          </p:grpSpPr>
          <p:grpSp>
            <p:nvGrpSpPr>
              <p:cNvPr id="799" name="Google Shape;799;p46"/>
              <p:cNvGrpSpPr/>
              <p:nvPr/>
            </p:nvGrpSpPr>
            <p:grpSpPr>
              <a:xfrm>
                <a:off x="1371559" y="5202578"/>
                <a:ext cx="2316000" cy="655436"/>
                <a:chOff x="1293580" y="5067038"/>
                <a:chExt cx="2316000" cy="655436"/>
              </a:xfrm>
            </p:grpSpPr>
            <p:sp>
              <p:nvSpPr>
                <p:cNvPr id="800" name="Google Shape;800;p46"/>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801" name="Google Shape;801;p46"/>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802" name="Google Shape;802;p46"/>
              <p:cNvGrpSpPr/>
              <p:nvPr/>
            </p:nvGrpSpPr>
            <p:grpSpPr>
              <a:xfrm>
                <a:off x="3664488" y="5199441"/>
                <a:ext cx="2316007" cy="655438"/>
                <a:chOff x="3600253" y="5067038"/>
                <a:chExt cx="2316007" cy="655438"/>
              </a:xfrm>
            </p:grpSpPr>
            <p:sp>
              <p:nvSpPr>
                <p:cNvPr id="803" name="Google Shape;803;p46"/>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804" name="Google Shape;804;p46"/>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grpSp>
          <p:nvGrpSpPr>
            <p:cNvPr id="805" name="Google Shape;805;p46"/>
            <p:cNvGrpSpPr/>
            <p:nvPr/>
          </p:nvGrpSpPr>
          <p:grpSpPr>
            <a:xfrm>
              <a:off x="9952283" y="8644520"/>
              <a:ext cx="4199800" cy="1092418"/>
              <a:chOff x="4264063" y="5067038"/>
              <a:chExt cx="2055300" cy="655438"/>
            </a:xfrm>
          </p:grpSpPr>
          <p:sp>
            <p:nvSpPr>
              <p:cNvPr id="806" name="Google Shape;806;p46"/>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807" name="Google Shape;807;p46"/>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814" name="Google Shape;814;p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815" name="Google Shape;815;p4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816" name="Google Shape;816;p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555574" y="9057956"/>
            <a:ext cx="883680" cy="341303"/>
          </a:xfrm>
          <a:prstGeom prst="rect">
            <a:avLst/>
          </a:prstGeom>
          <a:noFill/>
          <a:ln>
            <a:noFill/>
          </a:ln>
        </p:spPr>
      </p:pic>
      <p:sp>
        <p:nvSpPr>
          <p:cNvPr id="817" name="Google Shape;817;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818" name="Google Shape;818;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8"/>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0.17 Release Summary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9"/>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adds initial support for decimal types in Python, and nested types support continues to improve. The team also released a number of bug fixes and under-the-hood improvements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adds sparse data support for kNN and UMAP, an experimental accelerated SHAP model explainability approach, LARS (Least Angle Regression), MNMG Logistic Regression via dask-glm, and major internal refactorings</a:t>
            </a:r>
            <a:endParaRPr/>
          </a:p>
          <a:p>
            <a:pPr marL="282575" marR="0" lvl="0" indent="-302895" algn="l" rtl="0">
              <a:lnSpc>
                <a:spcPct val="115000"/>
              </a:lnSpc>
              <a:spcBef>
                <a:spcPts val="1000"/>
              </a:spcBef>
              <a:spcAft>
                <a:spcPts val="0"/>
              </a:spcAft>
              <a:buClr>
                <a:schemeClr val="lt2"/>
              </a:buClr>
              <a:buSzPts val="1920"/>
              <a:buFont typeface="Noto Sans Symbols"/>
              <a:buChar char="▸"/>
            </a:pPr>
            <a:r>
              <a:rPr lang="en-US" b="1"/>
              <a:t>XGBoost</a:t>
            </a:r>
            <a:r>
              <a:rPr lang="en-US"/>
              <a:t> 1.3.0 ships with 0.17, including GPU-accelerated TreeSHAP explainability, Dask API improvements, and more</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adds multi-node multi-GPU version of Katz centrality; single GPU versions of Minimum, and Maximum, Spanning Trees (MST), and the Hungarian algorithm. Expanded compatibility to include SciPy and CuPy as well as better Pandas and Numpy support</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focused on code cleanup and documentation improvements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adds new string functions (REPLACE, TRIM, UPPER, and others) Additionally, a new communication layer improving distributed performance and supporting UCX has been added.</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adds datetime dtype and the datetime slider widget for time series brushing, in addition to performance improvements.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adds new stream wrapper classes for C++ and various documentation improvements (Python docs now online!)</a:t>
            </a:r>
            <a:endParaRPr>
              <a:solidFill>
                <a:srgbClr val="24292E"/>
              </a:solidFill>
              <a:highlight>
                <a:srgbClr val="FFFFFF"/>
              </a:highlight>
            </a:endParaRPr>
          </a:p>
        </p:txBody>
      </p:sp>
      <p:sp>
        <p:nvSpPr>
          <p:cNvPr id="831" name="Google Shape;831;p4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0"/>
                                        </p:tgtEl>
                                        <p:attrNameLst>
                                          <p:attrName>style.visibility</p:attrName>
                                        </p:attrNameLst>
                                      </p:cBhvr>
                                      <p:to>
                                        <p:strVal val="visible"/>
                                      </p:to>
                                    </p:set>
                                    <p:animEffect transition="in" filter="fade">
                                      <p:cBhvr>
                                        <p:cTn id="7" dur="1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0"/>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838" name="Google Shape;838;p50"/>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839" name="Google Shape;839;p50"/>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840" name="Google Shape;840;p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9525" y="870698"/>
            <a:ext cx="8879475" cy="887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1"/>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52"/>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853" name="Google Shape;853;p5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854" name="Google Shape;854;p5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55" name="Google Shape;855;p5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56" name="Google Shape;856;p5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857" name="Google Shape;857;p52"/>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858" name="Google Shape;858;p52"/>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859" name="Google Shape;859;p52"/>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860" name="Google Shape;860;p52"/>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861" name="Google Shape;861;p52"/>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62" name="Google Shape;862;p5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863" name="Google Shape;863;p5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864" name="Google Shape;864;p5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5" name="Google Shape;865;p5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66" name="Google Shape;866;p5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7" name="Google Shape;867;p5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8" name="Google Shape;868;p5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9" name="Google Shape;869;p5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70" name="Google Shape;870;p5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71" name="Google Shape;871;p5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3"/>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878" name="Google Shape;878;p53"/>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79" name="Google Shape;879;p53"/>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80" name="Google Shape;880;p53"/>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81" name="Google Shape;881;p53"/>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82" name="Google Shape;882;p53"/>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883" name="Google Shape;883;p53"/>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84" name="Google Shape;884;p53"/>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885" name="Google Shape;885;p53"/>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886" name="Google Shape;886;p53"/>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887" name="Google Shape;887;p53"/>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888" name="Google Shape;888;p53"/>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9" name="Google Shape;889;p53"/>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0" name="Google Shape;890;p53"/>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1" name="Google Shape;891;p53"/>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892" name="Google Shape;892;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42984" y="7983800"/>
            <a:ext cx="1226463" cy="561140"/>
          </a:xfrm>
          <a:prstGeom prst="rect">
            <a:avLst/>
          </a:prstGeom>
          <a:noFill/>
          <a:ln>
            <a:noFill/>
          </a:ln>
        </p:spPr>
      </p:pic>
      <p:cxnSp>
        <p:nvCxnSpPr>
          <p:cNvPr id="893" name="Google Shape;893;p53"/>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94" name="Google Shape;894;p53"/>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95" name="Google Shape;895;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896" name="Google Shape;896;p5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897" name="Google Shape;897;p53"/>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5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7"/>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162" name="Google Shape;162;p3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163" name="Google Shape;163;p3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164" name="Google Shape;164;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cxnSp>
        <p:nvCxnSpPr>
          <p:cNvPr id="909" name="Google Shape;909;p55"/>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910" name="Google Shape;910;p55"/>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911" name="Google Shape;911;p55"/>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912" name="Google Shape;912;p55"/>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913" name="Google Shape;913;p55"/>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14" name="Google Shape;914;p55"/>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15" name="Google Shape;915;p55"/>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16" name="Google Shape;916;p55"/>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7" name="Google Shape;917;p55"/>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18" name="Google Shape;918;p55"/>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19" name="Google Shape;919;p55"/>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20" name="Google Shape;920;p55"/>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21" name="Google Shape;921;p55"/>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2" name="Google Shape;922;p55"/>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3" name="Google Shape;923;p55"/>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4" name="Google Shape;924;p55"/>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25" name="Google Shape;925;p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926" name="Google Shape;926;p55"/>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27" name="Google Shape;927;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28" name="Google Shape;928;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929" name="Google Shape;929;p55"/>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30" name="Google Shape;930;p55"/>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56"/>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937" name="Google Shape;937;p56"/>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938" name="Google Shape;938;p56"/>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939" name="Google Shape;939;p56"/>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940" name="Google Shape;940;p56"/>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941" name="Google Shape;941;p56"/>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2" name="Google Shape;942;p56"/>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3" name="Google Shape;943;p56"/>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Pandas, Scikit-Learn, Numba and many more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Single CPU core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In-memory data</a:t>
            </a:r>
            <a:endParaRPr sz="1800" b="0" i="0" u="none" strike="noStrike" cap="none">
              <a:solidFill>
                <a:srgbClr val="FFFFFF"/>
              </a:solidFill>
              <a:latin typeface="Arial"/>
              <a:ea typeface="Arial"/>
              <a:cs typeface="Arial"/>
              <a:sym typeface="Arial"/>
            </a:endParaRPr>
          </a:p>
        </p:txBody>
      </p:sp>
      <p:sp>
        <p:nvSpPr>
          <p:cNvPr id="944" name="Google Shape;944;p56"/>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945" name="Google Shape;945;p56"/>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946" name="Google Shape;946;p56"/>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947" name="Google Shape;947;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66743" y="7852412"/>
            <a:ext cx="1163909" cy="484949"/>
          </a:xfrm>
          <a:prstGeom prst="rect">
            <a:avLst/>
          </a:prstGeom>
          <a:noFill/>
          <a:ln>
            <a:noFill/>
          </a:ln>
        </p:spPr>
      </p:pic>
      <p:pic>
        <p:nvPicPr>
          <p:cNvPr id="948" name="Google Shape;948;p5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19435" y="7013713"/>
            <a:ext cx="1361237" cy="539207"/>
          </a:xfrm>
          <a:prstGeom prst="rect">
            <a:avLst/>
          </a:prstGeom>
          <a:noFill/>
          <a:ln>
            <a:noFill/>
          </a:ln>
        </p:spPr>
      </p:pic>
      <p:pic>
        <p:nvPicPr>
          <p:cNvPr id="949" name="Google Shape;949;p56" descr="pandas-logo.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033361" y="6973167"/>
            <a:ext cx="705080" cy="553034"/>
          </a:xfrm>
          <a:prstGeom prst="rect">
            <a:avLst/>
          </a:prstGeom>
          <a:noFill/>
          <a:ln>
            <a:noFill/>
          </a:ln>
        </p:spPr>
      </p:pic>
      <p:pic>
        <p:nvPicPr>
          <p:cNvPr id="950" name="Google Shape;950;p56" descr="Scikit learn logo small.sv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70331" y="7829505"/>
            <a:ext cx="792828" cy="425243"/>
          </a:xfrm>
          <a:prstGeom prst="rect">
            <a:avLst/>
          </a:prstGeom>
          <a:noFill/>
          <a:ln>
            <a:noFill/>
          </a:ln>
        </p:spPr>
      </p:pic>
      <p:pic>
        <p:nvPicPr>
          <p:cNvPr id="951" name="Google Shape;951;p56" descr="Image result for numba logo"/>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40221" y="6983709"/>
            <a:ext cx="586926" cy="586926"/>
          </a:xfrm>
          <a:prstGeom prst="rect">
            <a:avLst/>
          </a:prstGeom>
          <a:noFill/>
          <a:ln>
            <a:noFill/>
          </a:ln>
        </p:spPr>
      </p:pic>
      <p:cxnSp>
        <p:nvCxnSpPr>
          <p:cNvPr id="952" name="Google Shape;952;p56"/>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953" name="Google Shape;953;p56"/>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954" name="Google Shape;954;p5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57"/>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bindings for UCX (ucx-py)</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a:p>
            <a:pPr marL="283111" lvl="0" indent="-283111" algn="l" rtl="0">
              <a:lnSpc>
                <a:spcPct val="90000"/>
              </a:lnSpc>
              <a:spcBef>
                <a:spcPts val="3000"/>
              </a:spcBef>
              <a:spcAft>
                <a:spcPts val="0"/>
              </a:spcAft>
              <a:buSzPts val="1920"/>
              <a:buChar char="▸"/>
            </a:pPr>
            <a:r>
              <a:rPr lang="en-US"/>
              <a:t>Easy to use!</a:t>
            </a:r>
            <a:endParaRPr/>
          </a:p>
        </p:txBody>
      </p:sp>
      <p:sp>
        <p:nvSpPr>
          <p:cNvPr id="961" name="Google Shape;961;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962" name="Google Shape;962;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963" name="Google Shape;963;p57"/>
          <p:cNvGrpSpPr/>
          <p:nvPr/>
        </p:nvGrpSpPr>
        <p:grpSpPr>
          <a:xfrm>
            <a:off x="1909589" y="7110464"/>
            <a:ext cx="7479257" cy="1245881"/>
            <a:chOff x="9925878" y="2310106"/>
            <a:chExt cx="7063900" cy="2358730"/>
          </a:xfrm>
        </p:grpSpPr>
        <p:sp>
          <p:nvSpPr>
            <p:cNvPr id="964" name="Google Shape;964;p5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65" name="Google Shape;965;p5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966" name="Google Shape;966;p57"/>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967" name="Google Shape;967;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2700" y="7488300"/>
            <a:ext cx="1717750" cy="1723300"/>
          </a:xfrm>
          <a:prstGeom prst="rect">
            <a:avLst/>
          </a:prstGeom>
          <a:noFill/>
          <a:ln>
            <a:noFill/>
          </a:ln>
        </p:spPr>
      </p:pic>
      <p:pic>
        <p:nvPicPr>
          <p:cNvPr id="968" name="Google Shape;968;p57"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969" name="Google Shape;969;p57"/>
          <p:cNvGrpSpPr/>
          <p:nvPr/>
        </p:nvGrpSpPr>
        <p:grpSpPr>
          <a:xfrm>
            <a:off x="1909589" y="8457314"/>
            <a:ext cx="7479151" cy="1245813"/>
            <a:chOff x="9925878" y="2310106"/>
            <a:chExt cx="7063800" cy="2358600"/>
          </a:xfrm>
        </p:grpSpPr>
        <p:sp>
          <p:nvSpPr>
            <p:cNvPr id="970" name="Google Shape;970;p57"/>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71" name="Google Shape;971;p57"/>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972" name="Google Shape;972;p57"/>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973" name="Google Shape;973;p57"/>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0" name="Google Shape;980;p5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1" name="Google Shape;981;p5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a:solidFill>
                <a:schemeClr val="dk2"/>
              </a:solidFill>
              <a:latin typeface="Trebuchet MS"/>
              <a:ea typeface="Trebuchet MS"/>
              <a:cs typeface="Trebuchet MS"/>
              <a:sym typeface="Trebuchet MS"/>
            </a:endParaRPr>
          </a:p>
        </p:txBody>
      </p:sp>
      <p:sp>
        <p:nvSpPr>
          <p:cNvPr id="982" name="Google Shape;982;p5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983" name="Google Shape;983;p5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984" name="Google Shape;984;p5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985" name="Google Shape;985;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986" name="Google Shape;986;p5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987" name="Google Shape;987;p5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988" name="Google Shape;988;p58" descr="pandas-logo.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989" name="Google Shape;989;p58" descr="Scikit learn logo small.sv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990" name="Google Shape;990;p58" descr="Image result for numba logo"/>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cxnSp>
        <p:nvCxnSpPr>
          <p:cNvPr id="991" name="Google Shape;991;p5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992" name="Google Shape;992;p5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993" name="Google Shape;993;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994" name="Google Shape;994;p58"/>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5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1" name="Google Shape;1001;p5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2" name="Google Shape;1002;p5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3" name="Google Shape;1003;p5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4" name="Google Shape;1004;p5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1005" name="Google Shape;1005;p5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1006" name="Google Shape;1006;p5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1007" name="Google Shape;1007;p5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1008" name="Google Shape;1008;p5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1009" name="Google Shape;1009;p5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1010" name="Google Shape;1010;p5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1011" name="Google Shape;1011;p5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1012" name="Google Shape;1012;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1013" name="Google Shape;1013;p5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062852" y="2823059"/>
            <a:ext cx="2192934" cy="833500"/>
          </a:xfrm>
          <a:prstGeom prst="rect">
            <a:avLst/>
          </a:prstGeom>
          <a:noFill/>
          <a:ln>
            <a:noFill/>
          </a:ln>
        </p:spPr>
      </p:pic>
      <p:pic>
        <p:nvPicPr>
          <p:cNvPr id="1014" name="Google Shape;1014;p5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1015" name="Google Shape;1015;p5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1016" name="Google Shape;1016;p59" descr="pandas-logo.pn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1017" name="Google Shape;1017;p59" descr="Scikit learn logo small.svg"/>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1018" name="Google Shape;1018;p59" descr="Image result for numba logo"/>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pic>
        <p:nvPicPr>
          <p:cNvPr id="1019" name="Google Shape;1019;p5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756339" y="3710497"/>
            <a:ext cx="805959" cy="808558"/>
          </a:xfrm>
          <a:prstGeom prst="rect">
            <a:avLst/>
          </a:prstGeom>
          <a:noFill/>
          <a:ln>
            <a:noFill/>
          </a:ln>
        </p:spPr>
      </p:pic>
      <p:pic>
        <p:nvPicPr>
          <p:cNvPr id="1020" name="Google Shape;1020;p5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4731128"/>
            <a:ext cx="1619548" cy="654710"/>
          </a:xfrm>
          <a:prstGeom prst="rect">
            <a:avLst/>
          </a:prstGeom>
          <a:noFill/>
          <a:ln>
            <a:noFill/>
          </a:ln>
        </p:spPr>
      </p:pic>
      <p:pic>
        <p:nvPicPr>
          <p:cNvPr id="1021" name="Google Shape;1021;p5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7161123"/>
            <a:ext cx="1619548" cy="654710"/>
          </a:xfrm>
          <a:prstGeom prst="rect">
            <a:avLst/>
          </a:prstGeom>
          <a:noFill/>
          <a:ln>
            <a:noFill/>
          </a:ln>
        </p:spPr>
      </p:pic>
      <p:cxnSp>
        <p:nvCxnSpPr>
          <p:cNvPr id="1022" name="Google Shape;1022;p5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1023" name="Google Shape;1023;p5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1024" name="Google Shape;1024;p5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1025" name="Google Shape;1025;p5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1026" name="Google Shape;1026;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1027" name="Google Shape;1027;p59"/>
          <p:cNvPicPr preferRelativeResize="0"/>
          <p:nvPr/>
        </p:nvPicPr>
        <p:blipFill>
          <a:blip r:embed="rId12">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cxnSp>
        <p:nvCxnSpPr>
          <p:cNvPr id="1038" name="Google Shape;1038;p6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39" name="Google Shape;1039;p6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40" name="Google Shape;1040;p6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41" name="Google Shape;1041;p6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42" name="Google Shape;1042;p6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43" name="Google Shape;1043;p6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44" name="Google Shape;1044;p6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5" name="Google Shape;1045;p6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46" name="Google Shape;1046;p6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47" name="Google Shape;1047;p6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48" name="Google Shape;1048;p6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49" name="Google Shape;1049;p6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50" name="Google Shape;1050;p6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1" name="Google Shape;1051;p6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2" name="Google Shape;1052;p6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3" name="Google Shape;1053;p6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54" name="Google Shape;1054;p6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055" name="Google Shape;1055;p6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56" name="Google Shape;1056;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057" name="Google Shape;1057;p6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1058" name="Google Shape;1058;p6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59" name="Google Shape;1059;p6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6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1066" name="Google Shape;1066;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1067" name="Google Shape;1067;p6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6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1073" name="Google Shape;1073;p6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1074" name="Google Shape;1074;p6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075" name="Google Shape;1075;p6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076" name="Google Shape;1076;p6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1077" name="Google Shape;1077;p6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078" name="Google Shape;1078;p6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1079" name="Google Shape;1079;p6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1080" name="Google Shape;1080;p6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1081" name="Google Shape;1081;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Google Shape;1087;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90731" y="6226657"/>
            <a:ext cx="1164888" cy="807808"/>
          </a:xfrm>
          <a:prstGeom prst="rect">
            <a:avLst/>
          </a:prstGeom>
          <a:noFill/>
          <a:ln>
            <a:noFill/>
          </a:ln>
        </p:spPr>
      </p:pic>
      <p:pic>
        <p:nvPicPr>
          <p:cNvPr id="1088" name="Google Shape;1088;p6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437705" y="6264869"/>
            <a:ext cx="650594" cy="731378"/>
          </a:xfrm>
          <a:prstGeom prst="rect">
            <a:avLst/>
          </a:prstGeom>
          <a:noFill/>
          <a:ln>
            <a:noFill/>
          </a:ln>
        </p:spPr>
      </p:pic>
      <p:sp>
        <p:nvSpPr>
          <p:cNvPr id="1089" name="Google Shape;1089;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90" name="Google Shape;1090;p6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1091" name="Google Shape;1091;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1092" name="Google Shape;1092;p6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638499" y="6269361"/>
            <a:ext cx="2096772" cy="722394"/>
          </a:xfrm>
          <a:prstGeom prst="rect">
            <a:avLst/>
          </a:prstGeom>
          <a:noFill/>
          <a:ln>
            <a:noFill/>
          </a:ln>
        </p:spPr>
      </p:pic>
      <p:grpSp>
        <p:nvGrpSpPr>
          <p:cNvPr id="1093" name="Google Shape;1093;p64"/>
          <p:cNvGrpSpPr/>
          <p:nvPr/>
        </p:nvGrpSpPr>
        <p:grpSpPr>
          <a:xfrm>
            <a:off x="9925878" y="3635833"/>
            <a:ext cx="7063800" cy="2358600"/>
            <a:chOff x="9925878" y="2310106"/>
            <a:chExt cx="7063800" cy="2358600"/>
          </a:xfrm>
        </p:grpSpPr>
        <p:sp>
          <p:nvSpPr>
            <p:cNvPr id="1094" name="Google Shape;1094;p6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1095" name="Google Shape;1095;p6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71" name="Google Shape;171;p38"/>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72" name="Google Shape;172;p38"/>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73" name="Google Shape;173;p38"/>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74" name="Google Shape;174;p38"/>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75" name="Google Shape;175;p38"/>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76" name="Google Shape;176;p38"/>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77" name="Google Shape;177;p38"/>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78" name="Google Shape;178;p38"/>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79" name="Google Shape;179;p38"/>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80" name="Google Shape;180;p38"/>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1" name="Google Shape;181;p38"/>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2" name="Google Shape;182;p38"/>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3" name="Google Shape;183;p38"/>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84" name="Google Shape;184;p38"/>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85" name="Google Shape;185;p38"/>
          <p:cNvCxnSpPr>
            <a:stCxn id="173" idx="0"/>
            <a:endCxn id="172"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86" name="Google Shape;186;p38"/>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87" name="Google Shape;187;p38"/>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88" name="Google Shape;188;p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82947" y="7983800"/>
            <a:ext cx="1226463" cy="561140"/>
          </a:xfrm>
          <a:prstGeom prst="rect">
            <a:avLst/>
          </a:prstGeom>
          <a:noFill/>
          <a:ln>
            <a:noFill/>
          </a:ln>
        </p:spPr>
      </p:pic>
      <p:sp>
        <p:nvSpPr>
          <p:cNvPr id="189" name="Google Shape;189;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90" name="Google Shape;190;p3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02" name="Google Shape;1102;p6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1103" name="Google Shape;1103;p6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1104" name="Google Shape;1104;p65"/>
          <p:cNvGrpSpPr/>
          <p:nvPr/>
        </p:nvGrpSpPr>
        <p:grpSpPr>
          <a:xfrm>
            <a:off x="8423855" y="3505118"/>
            <a:ext cx="8908614" cy="5721321"/>
            <a:chOff x="9231087" y="3310758"/>
            <a:chExt cx="8100949" cy="5202620"/>
          </a:xfrm>
        </p:grpSpPr>
        <p:grpSp>
          <p:nvGrpSpPr>
            <p:cNvPr id="1105" name="Google Shape;1105;p65"/>
            <p:cNvGrpSpPr/>
            <p:nvPr/>
          </p:nvGrpSpPr>
          <p:grpSpPr>
            <a:xfrm>
              <a:off x="9231087" y="3310758"/>
              <a:ext cx="8095379" cy="5202620"/>
              <a:chOff x="225423" y="1708925"/>
              <a:chExt cx="5514416" cy="3543924"/>
            </a:xfrm>
          </p:grpSpPr>
          <p:pic>
            <p:nvPicPr>
              <p:cNvPr id="1106" name="Google Shape;1106;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1107" name="Google Shape;1107;p6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1108" name="Google Shape;1108;p6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09" name="Google Shape;1109;p6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0" name="Google Shape;1110;p6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1" name="Google Shape;1111;p6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cxnSp>
        <p:nvCxnSpPr>
          <p:cNvPr id="1117" name="Google Shape;1117;p6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1118" name="Google Shape;1118;p6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1119" name="Google Shape;1119;p6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1120" name="Google Shape;1120;p6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1" name="Google Shape;1121;p6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2" name="Google Shape;1122;p6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1123" name="Google Shape;1123;p66"/>
          <p:cNvGrpSpPr/>
          <p:nvPr/>
        </p:nvGrpSpPr>
        <p:grpSpPr>
          <a:xfrm>
            <a:off x="9314352" y="3347408"/>
            <a:ext cx="7518348" cy="5062949"/>
            <a:chOff x="9314352" y="3527668"/>
            <a:chExt cx="7518348" cy="5062949"/>
          </a:xfrm>
        </p:grpSpPr>
        <p:cxnSp>
          <p:nvCxnSpPr>
            <p:cNvPr id="1124" name="Google Shape;1124;p66"/>
            <p:cNvCxnSpPr>
              <a:stCxn id="1125"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26" name="Google Shape;1126;p6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1127" name="Google Shape;1127;p6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28" name="Google Shape;1128;p6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29" name="Google Shape;1129;p6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0" name="Google Shape;1130;p6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1" name="Google Shape;1131;p6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2" name="Google Shape;1132;p6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133" name="Google Shape;1133;p6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1125" name="Google Shape;1125;p6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4" name="Google Shape;1134;p6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5" name="Google Shape;1135;p6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136" name="Google Shape;1136;p6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1137" name="Google Shape;1137;p6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1138" name="Google Shape;1138;p6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1139" name="Google Shape;1139;p6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1140" name="Google Shape;1140;p66"/>
            <p:cNvGrpSpPr/>
            <p:nvPr/>
          </p:nvGrpSpPr>
          <p:grpSpPr>
            <a:xfrm>
              <a:off x="12640567" y="3527668"/>
              <a:ext cx="2268225" cy="408000"/>
              <a:chOff x="11673832" y="3412056"/>
              <a:chExt cx="2268225" cy="408000"/>
            </a:xfrm>
          </p:grpSpPr>
          <p:sp>
            <p:nvSpPr>
              <p:cNvPr id="1141" name="Google Shape;1141;p6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1142" name="Google Shape;1142;p6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1143" name="Google Shape;1143;p6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44" name="Google Shape;1144;p6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145" name="Google Shape;1145;p6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46" name="Google Shape;1146;p6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147" name="Google Shape;1147;p6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148" name="Google Shape;1148;p6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149" name="Google Shape;1149;p6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50" name="Google Shape;1150;p6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cxnSp>
        <p:nvCxnSpPr>
          <p:cNvPr id="1156" name="Google Shape;1156;p6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57" name="Google Shape;1157;p6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58" name="Google Shape;1158;p6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59" name="Google Shape;1159;p6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60" name="Google Shape;1160;p6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61" name="Google Shape;1161;p6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62" name="Google Shape;1162;p6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63" name="Google Shape;1163;p6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64" name="Google Shape;1164;p6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65" name="Google Shape;1165;p6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66" name="Google Shape;1166;p6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167" name="Google Shape;1167;p6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68" name="Google Shape;1168;p6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69" name="Google Shape;1169;p6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0" name="Google Shape;1170;p6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1" name="Google Shape;1171;p6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72" name="Google Shape;1172;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173" name="Google Shape;1173;p6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74" name="Google Shape;1174;p6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75" name="Google Shape;1175;p6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176" name="Google Shape;1176;p6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77" name="Google Shape;1177;p6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6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84" name="Google Shape;1184;p6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V0.17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V0.18+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185" name="Google Shape;1185;p6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186" name="Google Shape;1186;p68"/>
          <p:cNvGrpSpPr/>
          <p:nvPr/>
        </p:nvGrpSpPr>
        <p:grpSpPr>
          <a:xfrm>
            <a:off x="9331486" y="3516205"/>
            <a:ext cx="7501214" cy="4900774"/>
            <a:chOff x="9331486" y="3689843"/>
            <a:chExt cx="7501214" cy="4900774"/>
          </a:xfrm>
        </p:grpSpPr>
        <p:cxnSp>
          <p:nvCxnSpPr>
            <p:cNvPr id="1187" name="Google Shape;1187;p6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88" name="Google Shape;1188;p6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89" name="Google Shape;1189;p68"/>
            <p:cNvCxnSpPr>
              <a:stCxn id="1190"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91" name="Google Shape;1191;p6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2" name="Google Shape;1192;p6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3" name="Google Shape;1193;p6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4" name="Google Shape;1194;p6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5" name="Google Shape;1195;p6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196" name="Google Shape;1196;p6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7" name="Google Shape;1197;p6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8" name="Google Shape;1198;p6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9" name="Google Shape;1199;p6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0" name="Google Shape;1200;p6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1" name="Google Shape;1201;p6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2" name="Google Shape;1202;p6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190" name="Google Shape;1190;p6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03" name="Google Shape;1203;p6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204" name="Google Shape;1204;p6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205" name="Google Shape;1205;p6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06" name="Google Shape;1206;p6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207" name="Google Shape;1207;p6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208" name="Google Shape;1208;p6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09" name="Google Shape;1209;p6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210" name="Google Shape;1210;p6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211" name="Google Shape;1211;p6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212" name="Google Shape;1212;p6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213" name="Google Shape;1213;p68"/>
            <p:cNvGrpSpPr/>
            <p:nvPr/>
          </p:nvGrpSpPr>
          <p:grpSpPr>
            <a:xfrm>
              <a:off x="12374481" y="3689843"/>
              <a:ext cx="2959941" cy="408000"/>
              <a:chOff x="11407746" y="3574231"/>
              <a:chExt cx="2959941" cy="408000"/>
            </a:xfrm>
          </p:grpSpPr>
          <p:sp>
            <p:nvSpPr>
              <p:cNvPr id="1214" name="Google Shape;1214;p6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215" name="Google Shape;1215;p6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216" name="Google Shape;1216;p6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7" name="Google Shape;1217;p6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218" name="Google Shape;1218;p6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219" name="Google Shape;1219;p6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69"/>
          <p:cNvSpPr txBox="1">
            <a:spLocks noGrp="1"/>
          </p:cNvSpPr>
          <p:nvPr>
            <p:ph type="title"/>
          </p:nvPr>
        </p:nvSpPr>
        <p:spPr>
          <a:xfrm>
            <a:off x="830580" y="6194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226" name="Google Shape;1226;p69"/>
          <p:cNvSpPr txBox="1">
            <a:spLocks noGrp="1"/>
          </p:cNvSpPr>
          <p:nvPr>
            <p:ph type="body" idx="2"/>
          </p:nvPr>
        </p:nvSpPr>
        <p:spPr>
          <a:xfrm>
            <a:off x="830580" y="14896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227" name="Google Shape;1227;p69"/>
          <p:cNvSpPr txBox="1">
            <a:spLocks noGrp="1"/>
          </p:cNvSpPr>
          <p:nvPr>
            <p:ph type="body" idx="1"/>
          </p:nvPr>
        </p:nvSpPr>
        <p:spPr>
          <a:xfrm>
            <a:off x="1019275" y="2814601"/>
            <a:ext cx="8419200" cy="5251500"/>
          </a:xfrm>
          <a:prstGeom prst="rect">
            <a:avLst/>
          </a:prstGeom>
          <a:noFill/>
          <a:ln>
            <a:noFill/>
          </a:ln>
        </p:spPr>
        <p:txBody>
          <a:bodyPr spcFirstLastPara="1" wrap="square" lIns="91425" tIns="45700" rIns="91425" bIns="45700" anchor="t" anchorCtr="0">
            <a:noAutofit/>
          </a:bodyPr>
          <a:lstStyle/>
          <a:p>
            <a:pPr marL="283110" lvl="0" indent="-283110"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Multiple supported formats, including:</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CSV Reader, CSV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Parquet Reader, Parquet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ORC Reader, ORC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JSON Reader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Avro Reader</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Key is GPU-accelerating both parsing and decompression</a:t>
            </a:r>
            <a:endParaRPr/>
          </a:p>
          <a:p>
            <a:pPr marL="283110" lvl="0" indent="-283110" algn="l" rtl="0">
              <a:lnSpc>
                <a:spcPct val="90000"/>
              </a:lnSpc>
              <a:spcBef>
                <a:spcPts val="3000"/>
              </a:spcBef>
              <a:spcAft>
                <a:spcPts val="0"/>
              </a:spcAft>
              <a:buSzPts val="1920"/>
              <a:buChar char="▸"/>
            </a:pPr>
            <a:r>
              <a:rPr lang="en-US"/>
              <a:t>Benchmark:</a:t>
            </a:r>
            <a:endParaRPr/>
          </a:p>
          <a:p>
            <a:pPr marL="1240920" lvl="1" indent="-288401" algn="l" rtl="0">
              <a:lnSpc>
                <a:spcPct val="115000"/>
              </a:lnSpc>
              <a:spcBef>
                <a:spcPts val="0"/>
              </a:spcBef>
              <a:spcAft>
                <a:spcPts val="0"/>
              </a:spcAft>
              <a:buSzPts val="1600"/>
              <a:buChar char="▸"/>
            </a:pPr>
            <a:r>
              <a:rPr lang="en-US"/>
              <a:t>Dataset: NY Taxi dataset (Jan 2015)</a:t>
            </a:r>
            <a:endParaRPr/>
          </a:p>
          <a:p>
            <a:pPr marL="1240920" lvl="1" indent="-288401" algn="l" rtl="0">
              <a:lnSpc>
                <a:spcPct val="115000"/>
              </a:lnSpc>
              <a:spcBef>
                <a:spcPts val="0"/>
              </a:spcBef>
              <a:spcAft>
                <a:spcPts val="0"/>
              </a:spcAft>
              <a:buSzPts val="1600"/>
              <a:buChar char="▸"/>
            </a:pPr>
            <a:r>
              <a:rPr lang="en-US"/>
              <a:t>GPU: Single 32GB V100</a:t>
            </a:r>
            <a:endParaRPr/>
          </a:p>
          <a:p>
            <a:pPr marL="1240920" lvl="1" indent="-288401" algn="l" rtl="0">
              <a:lnSpc>
                <a:spcPct val="115000"/>
              </a:lnSpc>
              <a:spcBef>
                <a:spcPts val="0"/>
              </a:spcBef>
              <a:spcAft>
                <a:spcPts val="0"/>
              </a:spcAft>
              <a:buSzPts val="1600"/>
              <a:buChar char="▸"/>
            </a:pPr>
            <a:r>
              <a:rPr lang="en-US"/>
              <a:t>RAPIDS Version: 0.17</a:t>
            </a:r>
            <a:endParaRPr/>
          </a:p>
        </p:txBody>
      </p:sp>
      <p:pic>
        <p:nvPicPr>
          <p:cNvPr id="1228" name="Google Shape;1228;p69"/>
          <p:cNvPicPr preferRelativeResize="0"/>
          <p:nvPr/>
        </p:nvPicPr>
        <p:blipFill>
          <a:blip r:embed="rId3">
            <a:alphaModFix/>
          </a:blip>
          <a:stretch>
            <a:fillRect/>
          </a:stretch>
        </p:blipFill>
        <p:spPr>
          <a:xfrm>
            <a:off x="10141275" y="2180400"/>
            <a:ext cx="6346250" cy="3811625"/>
          </a:xfrm>
          <a:prstGeom prst="rect">
            <a:avLst/>
          </a:prstGeom>
          <a:noFill/>
          <a:ln>
            <a:noFill/>
          </a:ln>
        </p:spPr>
      </p:pic>
      <p:sp>
        <p:nvSpPr>
          <p:cNvPr id="1229" name="Google Shape;1229;p69"/>
          <p:cNvSpPr txBox="1"/>
          <p:nvPr/>
        </p:nvSpPr>
        <p:spPr>
          <a:xfrm>
            <a:off x="13959300" y="4919450"/>
            <a:ext cx="5031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rebuchet MS"/>
                <a:ea typeface="Trebuchet MS"/>
                <a:cs typeface="Trebuchet MS"/>
                <a:sym typeface="Trebuchet MS"/>
              </a:rPr>
              <a:t>N/A</a:t>
            </a:r>
            <a:endParaRPr b="1">
              <a:latin typeface="Trebuchet MS"/>
              <a:ea typeface="Trebuchet MS"/>
              <a:cs typeface="Trebuchet MS"/>
              <a:sym typeface="Trebuchet MS"/>
            </a:endParaRPr>
          </a:p>
        </p:txBody>
      </p:sp>
      <p:pic>
        <p:nvPicPr>
          <p:cNvPr id="1230" name="Google Shape;1230;p69"/>
          <p:cNvPicPr preferRelativeResize="0"/>
          <p:nvPr/>
        </p:nvPicPr>
        <p:blipFill>
          <a:blip r:embed="rId4">
            <a:alphaModFix/>
          </a:blip>
          <a:stretch>
            <a:fillRect/>
          </a:stretch>
        </p:blipFill>
        <p:spPr>
          <a:xfrm>
            <a:off x="10141572" y="5922650"/>
            <a:ext cx="6336578" cy="3811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7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cxnSp>
        <p:nvCxnSpPr>
          <p:cNvPr id="1241" name="Google Shape;1241;p7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42" name="Google Shape;1242;p7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43" name="Google Shape;1243;p7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244" name="Google Shape;1244;p7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45" name="Google Shape;1245;p7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46" name="Google Shape;1246;p7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47" name="Google Shape;1247;p7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48" name="Google Shape;1248;p7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49" name="Google Shape;1249;p7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50" name="Google Shape;1250;p7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251" name="Google Shape;1251;p7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252" name="Google Shape;1252;p7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253" name="Google Shape;1253;p7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4" name="Google Shape;1254;p7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5" name="Google Shape;1255;p7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6" name="Google Shape;1256;p7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57" name="Google Shape;1257;p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258" name="Google Shape;1258;p7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59" name="Google Shape;1259;p7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260" name="Google Shape;1260;p7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261" name="Google Shape;1261;p7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262" name="Google Shape;1262;p7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7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269" name="Google Shape;1269;p72"/>
          <p:cNvGrpSpPr/>
          <p:nvPr/>
        </p:nvGrpSpPr>
        <p:grpSpPr>
          <a:xfrm>
            <a:off x="10343976" y="4576351"/>
            <a:ext cx="7113495" cy="2357860"/>
            <a:chOff x="8564126" y="5863201"/>
            <a:chExt cx="7113495" cy="2357860"/>
          </a:xfrm>
        </p:grpSpPr>
        <p:grpSp>
          <p:nvGrpSpPr>
            <p:cNvPr id="1270" name="Google Shape;1270;p72"/>
            <p:cNvGrpSpPr/>
            <p:nvPr/>
          </p:nvGrpSpPr>
          <p:grpSpPr>
            <a:xfrm>
              <a:off x="8564126" y="5863201"/>
              <a:ext cx="7113495" cy="2357860"/>
              <a:chOff x="4143762" y="4397904"/>
              <a:chExt cx="10010548" cy="3318125"/>
            </a:xfrm>
          </p:grpSpPr>
          <p:pic>
            <p:nvPicPr>
              <p:cNvPr id="1271" name="Google Shape;1271;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272" name="Google Shape;1272;p7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273" name="Google Shape;1273;p7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274" name="Google Shape;1274;p7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275" name="Google Shape;1275;p7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276" name="Google Shape;1276;p7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277" name="Google Shape;1277;p7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278" name="Google Shape;1278;p7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279" name="Google Shape;1279;p7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280" name="Google Shape;1280;p7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281" name="Google Shape;1281;p7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282" name="Google Shape;1282;p7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283" name="Google Shape;1283;p7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284" name="Google Shape;1284;p7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285" name="Google Shape;1285;p7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286" name="Google Shape;1286;p7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287" name="Google Shape;1287;p7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288" name="Google Shape;1288;p7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289" name="Google Shape;1289;p7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290" name="Google Shape;1290;p7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291" name="Google Shape;1291;p7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292" name="Google Shape;1292;p7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293" name="Google Shape;1293;p7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4" name="Google Shape;1294;p7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301" name="Google Shape;1301;p7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302" name="Google Shape;1302;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303" name="Google Shape;1303;p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19246" y="3817567"/>
            <a:ext cx="2792976" cy="746510"/>
          </a:xfrm>
          <a:prstGeom prst="rect">
            <a:avLst/>
          </a:prstGeom>
          <a:noFill/>
          <a:ln>
            <a:noFill/>
          </a:ln>
        </p:spPr>
      </p:pic>
      <p:grpSp>
        <p:nvGrpSpPr>
          <p:cNvPr id="1304" name="Google Shape;1304;p73"/>
          <p:cNvGrpSpPr/>
          <p:nvPr/>
        </p:nvGrpSpPr>
        <p:grpSpPr>
          <a:xfrm>
            <a:off x="1847256" y="5748631"/>
            <a:ext cx="7677814" cy="3302759"/>
            <a:chOff x="1683354" y="5813946"/>
            <a:chExt cx="7677814" cy="3302759"/>
          </a:xfrm>
        </p:grpSpPr>
        <p:sp>
          <p:nvSpPr>
            <p:cNvPr id="1305" name="Google Shape;1305;p7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6" name="Google Shape;1306;p7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7" name="Google Shape;1307;p7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8" name="Google Shape;1308;p7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9" name="Google Shape;1309;p7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0" name="Google Shape;1310;p7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1" name="Google Shape;1311;p7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7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3" name="Google Shape;1313;p7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7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5" name="Google Shape;1315;p7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6" name="Google Shape;1316;p7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7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8" name="Google Shape;1318;p7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9" name="Google Shape;1319;p7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0" name="Google Shape;1320;p7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7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2" name="Google Shape;1322;p7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3" name="Google Shape;1323;p7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4" name="Google Shape;1324;p7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5" name="Google Shape;1325;p73"/>
            <p:cNvGrpSpPr/>
            <p:nvPr/>
          </p:nvGrpSpPr>
          <p:grpSpPr>
            <a:xfrm>
              <a:off x="7181155" y="6223378"/>
              <a:ext cx="168821" cy="1067025"/>
              <a:chOff x="7237213" y="6223378"/>
              <a:chExt cx="168821" cy="1067025"/>
            </a:xfrm>
          </p:grpSpPr>
          <p:cxnSp>
            <p:nvCxnSpPr>
              <p:cNvPr id="1326" name="Google Shape;1326;p7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327" name="Google Shape;1327;p7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328" name="Google Shape;1328;p7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329" name="Google Shape;1329;p73"/>
            <p:cNvGrpSpPr/>
            <p:nvPr/>
          </p:nvGrpSpPr>
          <p:grpSpPr>
            <a:xfrm>
              <a:off x="7164399" y="5813947"/>
              <a:ext cx="1058722" cy="3302748"/>
              <a:chOff x="6713564" y="6223378"/>
              <a:chExt cx="693206" cy="1064526"/>
            </a:xfrm>
          </p:grpSpPr>
          <p:cxnSp>
            <p:nvCxnSpPr>
              <p:cNvPr id="1330" name="Google Shape;1330;p7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331" name="Google Shape;1331;p7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332" name="Google Shape;1332;p7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333" name="Google Shape;1333;p7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334" name="Google Shape;1334;p7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335" name="Google Shape;1335;p7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cxnSp>
        <p:nvCxnSpPr>
          <p:cNvPr id="1341" name="Google Shape;1341;p7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342" name="Google Shape;1342;p7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343" name="Google Shape;1343;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344" name="Google Shape;1344;p74"/>
          <p:cNvGrpSpPr/>
          <p:nvPr/>
        </p:nvGrpSpPr>
        <p:grpSpPr>
          <a:xfrm>
            <a:off x="1956903" y="3121826"/>
            <a:ext cx="14374193" cy="5681799"/>
            <a:chOff x="882436" y="3121826"/>
            <a:chExt cx="14374193" cy="5681799"/>
          </a:xfrm>
        </p:grpSpPr>
        <p:cxnSp>
          <p:nvCxnSpPr>
            <p:cNvPr id="1345" name="Google Shape;1345;p74"/>
            <p:cNvCxnSpPr>
              <a:stCxn id="1346"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347" name="Google Shape;1347;p7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348" name="Google Shape;1348;p7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49" name="Google Shape;1349;p7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350" name="Google Shape;1350;p7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346" name="Google Shape;1346;p7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351" name="Google Shape;1351;p7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352" name="Google Shape;1352;p7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353" name="Google Shape;1353;p7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354" name="Google Shape;1354;p7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355" name="Google Shape;1355;p7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356" name="Google Shape;1356;p74"/>
            <p:cNvGrpSpPr/>
            <p:nvPr/>
          </p:nvGrpSpPr>
          <p:grpSpPr>
            <a:xfrm>
              <a:off x="6493652" y="3121826"/>
              <a:ext cx="2407494" cy="408000"/>
              <a:chOff x="11223171" y="3574231"/>
              <a:chExt cx="2848023" cy="408000"/>
            </a:xfrm>
          </p:grpSpPr>
          <p:sp>
            <p:nvSpPr>
              <p:cNvPr id="1357" name="Google Shape;1357;p7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358" name="Google Shape;1358;p7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359" name="Google Shape;1359;p7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360" name="Google Shape;1360;p7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361" name="Google Shape;1361;p7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62" name="Google Shape;1362;p7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3" name="Google Shape;1363;p7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4" name="Google Shape;1364;p7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5" name="Google Shape;1365;p7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6" name="Google Shape;1366;p7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7" name="Google Shape;1367;p7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8" name="Google Shape;1368;p7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69" name="Google Shape;1369;p7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0" name="Google Shape;1370;p7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1" name="Google Shape;1371;p7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2" name="Google Shape;1372;p7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3" name="Google Shape;1373;p7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4" name="Google Shape;1374;p7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5" name="Google Shape;1375;p7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6" name="Google Shape;1376;p7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7" name="Google Shape;1377;p7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8" name="Google Shape;1378;p7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9" name="Google Shape;1379;p7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0" name="Google Shape;1380;p7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1" name="Google Shape;1381;p7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82" name="Google Shape;1382;p7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383" name="Google Shape;1383;p7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384" name="Google Shape;1384;p7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385" name="Google Shape;1385;p7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386" name="Google Shape;1386;p7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387" name="Google Shape;1387;p7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388" name="Google Shape;1388;p7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389" name="Google Shape;1389;p7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390" name="Google Shape;1390;p7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391" name="Google Shape;1391;p7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392" name="Google Shape;1392;p7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393" name="Google Shape;1393;p7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394" name="Google Shape;1394;p7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395" name="Google Shape;1395;p7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396" name="Google Shape;1396;p7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397" name="Google Shape;1397;p7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398" name="Google Shape;1398;p7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399" name="Google Shape;1399;p7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400" name="Google Shape;1400;p7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401" name="Google Shape;1401;p7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402" name="Google Shape;1402;p7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403" name="Google Shape;1403;p7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404" name="Google Shape;1404;p7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405" name="Google Shape;1405;p7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97" name="Google Shape;197;p39"/>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98" name="Google Shape;198;p39"/>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99" name="Google Shape;199;p39"/>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0" name="Google Shape;200;p39"/>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201" name="Google Shape;201;p39"/>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2" name="Google Shape;202;p39"/>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03" name="Google Shape;203;p39"/>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04" name="Google Shape;204;p39"/>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05" name="Google Shape;205;p39"/>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6" name="Google Shape;206;p39"/>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07" name="Google Shape;207;p39"/>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08" name="Google Shape;208;p39"/>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09" name="Google Shape;209;p39"/>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10" name="Google Shape;210;p39"/>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1" name="Google Shape;211;p39"/>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212" name="Google Shape;212;p39"/>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13" name="Google Shape;213;p39"/>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4" name="Google Shape;214;p39"/>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215" name="Google Shape;215;p39"/>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16" name="Google Shape;216;p39"/>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7" name="Google Shape;217;p39"/>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218" name="Google Shape;218;p39"/>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219" name="Google Shape;219;p39"/>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220" name="Google Shape;220;p39"/>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221" name="Google Shape;221;p39"/>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222" name="Google Shape;222;p39"/>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223" name="Google Shape;223;p39"/>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224" name="Google Shape;224;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225" name="Google Shape;225;p3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pic>
        <p:nvPicPr>
          <p:cNvPr id="1411" name="Google Shape;1411;p7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412" name="Google Shape;1412;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413" name="Google Shape;1413;p7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7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cxnSp>
        <p:nvCxnSpPr>
          <p:cNvPr id="1424" name="Google Shape;1424;p7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425" name="Google Shape;1425;p7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426" name="Google Shape;1426;p7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427" name="Google Shape;1427;p7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428" name="Google Shape;1428;p7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429" name="Google Shape;1429;p7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430" name="Google Shape;1430;p7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431" name="Google Shape;1431;p7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432" name="Google Shape;1432;p7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433" name="Google Shape;1433;p7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34" name="Google Shape;1434;p7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435" name="Google Shape;1435;p7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436" name="Google Shape;1436;p7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7" name="Google Shape;1437;p7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8" name="Google Shape;1438;p7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9" name="Google Shape;1439;p7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440" name="Google Shape;1440;p7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51909" y="7988850"/>
            <a:ext cx="1226463" cy="561140"/>
          </a:xfrm>
          <a:prstGeom prst="rect">
            <a:avLst/>
          </a:prstGeom>
          <a:noFill/>
          <a:ln>
            <a:noFill/>
          </a:ln>
        </p:spPr>
      </p:pic>
      <p:cxnSp>
        <p:nvCxnSpPr>
          <p:cNvPr id="1441" name="Google Shape;1441;p7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42" name="Google Shape;1442;p7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443" name="Google Shape;1443;p7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444" name="Google Shape;1444;p7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445" name="Google Shape;1445;p7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grpSp>
        <p:nvGrpSpPr>
          <p:cNvPr id="1451" name="Google Shape;1451;p78"/>
          <p:cNvGrpSpPr/>
          <p:nvPr/>
        </p:nvGrpSpPr>
        <p:grpSpPr>
          <a:xfrm>
            <a:off x="8257687" y="7555663"/>
            <a:ext cx="1789009" cy="1099934"/>
            <a:chOff x="718275" y="2951995"/>
            <a:chExt cx="2871216" cy="876886"/>
          </a:xfrm>
        </p:grpSpPr>
        <p:sp>
          <p:nvSpPr>
            <p:cNvPr id="1452" name="Google Shape;1452;p7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3" name="Google Shape;1453;p7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54" name="Google Shape;1454;p7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5" name="Google Shape;1455;p7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456" name="Google Shape;1456;p78"/>
          <p:cNvGrpSpPr/>
          <p:nvPr/>
        </p:nvGrpSpPr>
        <p:grpSpPr>
          <a:xfrm>
            <a:off x="7773676" y="6476262"/>
            <a:ext cx="2763160" cy="1129978"/>
            <a:chOff x="718275" y="2951995"/>
            <a:chExt cx="2871216" cy="878916"/>
          </a:xfrm>
        </p:grpSpPr>
        <p:sp>
          <p:nvSpPr>
            <p:cNvPr id="1457" name="Google Shape;1457;p7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8" name="Google Shape;1458;p7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59" name="Google Shape;1459;p7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0" name="Google Shape;1460;p78"/>
          <p:cNvGrpSpPr/>
          <p:nvPr/>
        </p:nvGrpSpPr>
        <p:grpSpPr>
          <a:xfrm>
            <a:off x="7270059" y="5347833"/>
            <a:ext cx="3747988" cy="1190645"/>
            <a:chOff x="718275" y="2951995"/>
            <a:chExt cx="2871216" cy="920226"/>
          </a:xfrm>
        </p:grpSpPr>
        <p:sp>
          <p:nvSpPr>
            <p:cNvPr id="1461" name="Google Shape;1461;p7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2" name="Google Shape;1462;p7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3" name="Google Shape;1463;p7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4" name="Google Shape;1464;p78"/>
          <p:cNvGrpSpPr/>
          <p:nvPr/>
        </p:nvGrpSpPr>
        <p:grpSpPr>
          <a:xfrm>
            <a:off x="6651735" y="3963361"/>
            <a:ext cx="4978578" cy="1440576"/>
            <a:chOff x="664025" y="2951993"/>
            <a:chExt cx="2973315" cy="1012888"/>
          </a:xfrm>
        </p:grpSpPr>
        <p:sp>
          <p:nvSpPr>
            <p:cNvPr id="1465" name="Google Shape;1465;p7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6" name="Google Shape;1466;p7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7" name="Google Shape;1467;p7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8" name="Google Shape;1468;p7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469" name="Google Shape;1469;p7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470" name="Google Shape;1470;p7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471" name="Google Shape;1471;p7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472" name="Google Shape;1472;p7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473" name="Google Shape;1473;p7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474" name="Google Shape;1474;p7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475" name="Google Shape;1475;p7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476" name="Google Shape;1476;p78"/>
          <p:cNvGrpSpPr/>
          <p:nvPr/>
        </p:nvGrpSpPr>
        <p:grpSpPr>
          <a:xfrm>
            <a:off x="11067377" y="4325028"/>
            <a:ext cx="3701837" cy="3701837"/>
            <a:chOff x="11390113" y="5278309"/>
            <a:chExt cx="2475615" cy="2475615"/>
          </a:xfrm>
        </p:grpSpPr>
        <p:pic>
          <p:nvPicPr>
            <p:cNvPr id="1477" name="Google Shape;1477;p7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478" name="Google Shape;1478;p7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79" name="Google Shape;1479;p7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80" name="Google Shape;1480;p7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481" name="Google Shape;1481;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482" name="Google Shape;1482;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sp>
        <p:nvSpPr>
          <p:cNvPr id="1487" name="Google Shape;1487;p7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488" name="Google Shape;1488;p7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489" name="Google Shape;1489;p7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0" name="Google Shape;1490;p7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491" name="Google Shape;1491;p7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2" name="Google Shape;1492;p7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493" name="Google Shape;1493;p7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494" name="Google Shape;1494;p79"/>
          <p:cNvGrpSpPr/>
          <p:nvPr/>
        </p:nvGrpSpPr>
        <p:grpSpPr>
          <a:xfrm>
            <a:off x="3257565" y="6102323"/>
            <a:ext cx="6743058" cy="1688926"/>
            <a:chOff x="3257565" y="6227532"/>
            <a:chExt cx="6896245" cy="860397"/>
          </a:xfrm>
        </p:grpSpPr>
        <p:sp>
          <p:nvSpPr>
            <p:cNvPr id="1495" name="Google Shape;1495;p7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496" name="Google Shape;1496;p7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497" name="Google Shape;1497;p7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498" name="Google Shape;1498;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grpSp>
        <p:nvGrpSpPr>
          <p:cNvPr id="1504" name="Google Shape;1504;p80"/>
          <p:cNvGrpSpPr/>
          <p:nvPr/>
        </p:nvGrpSpPr>
        <p:grpSpPr>
          <a:xfrm>
            <a:off x="2676939" y="3163679"/>
            <a:ext cx="5804452" cy="2685577"/>
            <a:chOff x="9925878" y="2310106"/>
            <a:chExt cx="7063900" cy="2358730"/>
          </a:xfrm>
        </p:grpSpPr>
        <p:sp>
          <p:nvSpPr>
            <p:cNvPr id="1505" name="Google Shape;1505;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06" name="Google Shape;1506;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07" name="Google Shape;1507;p80"/>
          <p:cNvGrpSpPr/>
          <p:nvPr/>
        </p:nvGrpSpPr>
        <p:grpSpPr>
          <a:xfrm>
            <a:off x="9805988" y="3163679"/>
            <a:ext cx="5804452" cy="2685577"/>
            <a:chOff x="9925878" y="2310106"/>
            <a:chExt cx="7063900" cy="2358730"/>
          </a:xfrm>
        </p:grpSpPr>
        <p:sp>
          <p:nvSpPr>
            <p:cNvPr id="1508" name="Google Shape;1508;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09" name="Google Shape;1509;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510" name="Google Shape;1510;p80"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11" name="Google Shape;1511;p80"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12" name="Google Shape;1512;p8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3" name="Google Shape;1513;p8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4" name="Google Shape;1514;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15" name="Google Shape;1515;p8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516" name="Google Shape;1516;p8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517" name="Google Shape;1517;p8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grpSp>
        <p:nvGrpSpPr>
          <p:cNvPr id="1523" name="Google Shape;1523;p81"/>
          <p:cNvGrpSpPr/>
          <p:nvPr/>
        </p:nvGrpSpPr>
        <p:grpSpPr>
          <a:xfrm>
            <a:off x="2676939" y="3163679"/>
            <a:ext cx="5804452" cy="2685577"/>
            <a:chOff x="9925878" y="2310106"/>
            <a:chExt cx="7063900" cy="2358730"/>
          </a:xfrm>
        </p:grpSpPr>
        <p:sp>
          <p:nvSpPr>
            <p:cNvPr id="1524" name="Google Shape;1524;p8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5" name="Google Shape;1525;p8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26" name="Google Shape;1526;p81"/>
          <p:cNvGrpSpPr/>
          <p:nvPr/>
        </p:nvGrpSpPr>
        <p:grpSpPr>
          <a:xfrm>
            <a:off x="9805988" y="3163679"/>
            <a:ext cx="5804452" cy="2685577"/>
            <a:chOff x="9925878" y="2310106"/>
            <a:chExt cx="7063900" cy="2358730"/>
          </a:xfrm>
        </p:grpSpPr>
        <p:sp>
          <p:nvSpPr>
            <p:cNvPr id="1527" name="Google Shape;1527;p8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8" name="Google Shape;1528;p8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529" name="Google Shape;1529;p8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530" name="Google Shape;1530;p8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531" name="Google Shape;1531;p81"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32" name="Google Shape;1532;p81"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33" name="Google Shape;1533;p8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4" name="Google Shape;1534;p8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5" name="Google Shape;1535;p8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36" name="Google Shape;1536;p8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pic>
        <p:nvPicPr>
          <p:cNvPr id="1542" name="Google Shape;1542;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307" y="3830503"/>
            <a:ext cx="3166505" cy="3395266"/>
          </a:xfrm>
          <a:prstGeom prst="rect">
            <a:avLst/>
          </a:prstGeom>
          <a:noFill/>
          <a:ln>
            <a:noFill/>
          </a:ln>
        </p:spPr>
      </p:pic>
      <p:sp>
        <p:nvSpPr>
          <p:cNvPr id="1543" name="Google Shape;1543;p8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544" name="Google Shape;1544;p8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545" name="Google Shape;1545;p8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546" name="Google Shape;1546;p8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547" name="Google Shape;1547;p82"/>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548" name="Google Shape;1548;p8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549" name="Google Shape;1549;p8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550" name="Google Shape;1550;p8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551" name="Google Shape;1551;p8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552" name="Google Shape;1552;p8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553" name="Google Shape;1553;p8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554" name="Google Shape;1554;p8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555" name="Google Shape;1555;p8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556" name="Google Shape;1556;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557" name="Google Shape;1557;p8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558" name="Google Shape;1558;p8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565" name="Google Shape;1565;p8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566" name="Google Shape;1566;p83"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81175" y="2718032"/>
            <a:ext cx="8706825" cy="5383718"/>
          </a:xfrm>
          <a:prstGeom prst="rect">
            <a:avLst/>
          </a:prstGeom>
          <a:noFill/>
          <a:ln>
            <a:noFill/>
          </a:ln>
        </p:spPr>
      </p:pic>
      <p:pic>
        <p:nvPicPr>
          <p:cNvPr id="1567" name="Google Shape;1567;p83" title="Chart"/>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600" y="2767800"/>
            <a:ext cx="8867787" cy="54832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8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574" name="Google Shape;1574;p8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575" name="Google Shape;1575;p8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576" name="Google Shape;1576;p84"/>
          <p:cNvGrpSpPr/>
          <p:nvPr/>
        </p:nvGrpSpPr>
        <p:grpSpPr>
          <a:xfrm>
            <a:off x="9244699" y="3619204"/>
            <a:ext cx="7831937" cy="5360277"/>
            <a:chOff x="9244699" y="3230340"/>
            <a:chExt cx="7831937" cy="5360277"/>
          </a:xfrm>
        </p:grpSpPr>
        <p:cxnSp>
          <p:nvCxnSpPr>
            <p:cNvPr id="1577" name="Google Shape;1577;p84"/>
            <p:cNvCxnSpPr>
              <a:stCxn id="1578"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579" name="Google Shape;1579;p8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0" name="Google Shape;1580;p8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1" name="Google Shape;1581;p8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582" name="Google Shape;1582;p8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3" name="Google Shape;1583;p8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4" name="Google Shape;1584;p8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5" name="Google Shape;1585;p8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6" name="Google Shape;1586;p8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7" name="Google Shape;1587;p8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8" name="Google Shape;1588;p8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9" name="Google Shape;1589;p8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590" name="Google Shape;1590;p8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578" name="Google Shape;1578;p8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591" name="Google Shape;1591;p8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592" name="Google Shape;1592;p8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593" name="Google Shape;1593;p8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594" name="Google Shape;1594;p8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595" name="Google Shape;1595;p8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596" name="Google Shape;1596;p8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597" name="Google Shape;1597;p8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598" name="Google Shape;1598;p8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599" name="Google Shape;1599;p84"/>
            <p:cNvGrpSpPr/>
            <p:nvPr/>
          </p:nvGrpSpPr>
          <p:grpSpPr>
            <a:xfrm>
              <a:off x="10623746" y="3677486"/>
              <a:ext cx="6211253" cy="408000"/>
              <a:chOff x="9657011" y="3561874"/>
              <a:chExt cx="6211253" cy="408000"/>
            </a:xfrm>
          </p:grpSpPr>
          <p:sp>
            <p:nvSpPr>
              <p:cNvPr id="1600" name="Google Shape;1600;p8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601" name="Google Shape;1601;p8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602" name="Google Shape;1602;p8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603" name="Google Shape;1603;p8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604" name="Google Shape;1604;p8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605" name="Google Shape;1605;p8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606" name="Google Shape;1606;p8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607" name="Google Shape;1607;p8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608" name="Google Shape;1608;p8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609" name="Google Shape;1609;p8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231" name="Google Shape;231;p4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232" name="Google Shape;232;p40"/>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3" name="Google Shape;233;p40"/>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4" name="Google Shape;234;p40"/>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235" name="Google Shape;235;p40"/>
          <p:cNvGrpSpPr/>
          <p:nvPr/>
        </p:nvGrpSpPr>
        <p:grpSpPr>
          <a:xfrm>
            <a:off x="4457564" y="4507686"/>
            <a:ext cx="3387118" cy="3385062"/>
            <a:chOff x="41147" y="4310438"/>
            <a:chExt cx="3387118" cy="3385062"/>
          </a:xfrm>
        </p:grpSpPr>
        <p:sp>
          <p:nvSpPr>
            <p:cNvPr id="236" name="Google Shape;236;p40"/>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40"/>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40"/>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40"/>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40"/>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40"/>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40"/>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40"/>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40"/>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245" name="Google Shape;245;p40"/>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46" name="Google Shape;246;p40"/>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47" name="Google Shape;247;p40"/>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248" name="Google Shape;248;p40"/>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49" name="Google Shape;249;p40"/>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250" name="Google Shape;250;p40"/>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251" name="Google Shape;251;p40"/>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52" name="Google Shape;252;p40"/>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253" name="Google Shape;253;p40"/>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254" name="Google Shape;254;p40"/>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255" name="Google Shape;255;p40"/>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256" name="Google Shape;256;p40"/>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257" name="Google Shape;257;p40"/>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258" name="Google Shape;258;p40"/>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259" name="Google Shape;259;p40"/>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260" name="Google Shape;260;p40"/>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261" name="Google Shape;261;p40"/>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262" name="Google Shape;262;p40"/>
          <p:cNvGrpSpPr/>
          <p:nvPr/>
        </p:nvGrpSpPr>
        <p:grpSpPr>
          <a:xfrm>
            <a:off x="12278144" y="4781002"/>
            <a:ext cx="1102936" cy="1108006"/>
            <a:chOff x="15478450" y="3449957"/>
            <a:chExt cx="1657350" cy="1664968"/>
          </a:xfrm>
        </p:grpSpPr>
        <p:sp>
          <p:nvSpPr>
            <p:cNvPr id="263" name="Google Shape;263;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4" name="Google Shape;274;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8" name="Google Shape;278;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9" name="Google Shape;279;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349" name="Google Shape;349;p40"/>
          <p:cNvGrpSpPr/>
          <p:nvPr/>
        </p:nvGrpSpPr>
        <p:grpSpPr>
          <a:xfrm>
            <a:off x="12278144" y="6544715"/>
            <a:ext cx="1102936" cy="1108006"/>
            <a:chOff x="15478450" y="3449957"/>
            <a:chExt cx="1657350" cy="1664968"/>
          </a:xfrm>
        </p:grpSpPr>
        <p:sp>
          <p:nvSpPr>
            <p:cNvPr id="350" name="Google Shape;350;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1" name="Google Shape;361;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5" name="Google Shape;365;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6" name="Google Shape;366;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7" name="Google Shape;367;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8" name="Google Shape;368;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9" name="Google Shape;369;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0" name="Google Shape;370;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1" name="Google Shape;371;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2" name="Google Shape;372;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3" name="Google Shape;373;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4" name="Google Shape;374;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5" name="Google Shape;375;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6" name="Google Shape;376;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7" name="Google Shape;377;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8" name="Google Shape;378;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9" name="Google Shape;379;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0" name="Google Shape;380;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9" name="Google Shape;389;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0" name="Google Shape;390;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1" name="Google Shape;391;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2" name="Google Shape;392;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3" name="Google Shape;393;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4" name="Google Shape;394;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5" name="Google Shape;395;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6" name="Google Shape;396;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7" name="Google Shape;397;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8" name="Google Shape;398;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9" name="Google Shape;399;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0" name="Google Shape;400;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1" name="Google Shape;401;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2" name="Google Shape;402;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3" name="Google Shape;403;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4" name="Google Shape;404;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5" name="Google Shape;405;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6" name="Google Shape;406;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7" name="Google Shape;407;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36" name="Google Shape;436;p40"/>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437" name="Google Shape;437;p40"/>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438" name="Google Shape;438;p40"/>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439" name="Google Shape;439;p40"/>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440" name="Google Shape;440;p40"/>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sp>
        <p:nvSpPr>
          <p:cNvPr id="1614" name="Google Shape;1614;p8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XGBoost 1.3.0</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Now supports Learning to Rank on GPU</a:t>
            </a:r>
            <a:endParaRPr sz="2400">
              <a:solidFill>
                <a:srgbClr val="868686"/>
              </a:solidFill>
              <a:latin typeface="Trebuchet MS"/>
              <a:ea typeface="Trebuchet MS"/>
              <a:cs typeface="Trebuchet MS"/>
              <a:sym typeface="Trebuchet MS"/>
            </a:endParaRPr>
          </a:p>
        </p:txBody>
      </p:sp>
      <p:sp>
        <p:nvSpPr>
          <p:cNvPr id="1615" name="Google Shape;1615;p8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616" name="Google Shape;1616;p8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617" name="Google Shape;1617;p8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87550" y="3696767"/>
            <a:ext cx="9910149" cy="599768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8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623" name="Google Shape;1623;p8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a:t>
            </a:r>
            <a:r>
              <a:rPr lang="en-US" sz="2400">
                <a:solidFill>
                  <a:schemeClr val="accent4"/>
                </a:solidFill>
              </a:rPr>
              <a:t>25</a:t>
            </a:r>
            <a:r>
              <a:rPr lang="en-US" sz="2400">
                <a:solidFill>
                  <a:schemeClr val="accent4"/>
                </a:solidFill>
                <a:latin typeface="Arial"/>
                <a:ea typeface="Arial"/>
                <a:cs typeface="Arial"/>
                <a:sym typeface="Arial"/>
              </a:rPr>
              <a:t>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624" name="Google Shape;1624;p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17530" y="2387044"/>
            <a:ext cx="11190419" cy="6294611"/>
          </a:xfrm>
          <a:prstGeom prst="rect">
            <a:avLst/>
          </a:prstGeom>
          <a:noFill/>
          <a:ln>
            <a:noFill/>
          </a:ln>
        </p:spPr>
      </p:pic>
      <p:sp>
        <p:nvSpPr>
          <p:cNvPr id="1625" name="Google Shape;1625;p8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6" name="Google Shape;1626;p8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4559013" y="7254676"/>
            <a:ext cx="2244624" cy="864925"/>
          </a:xfrm>
          <a:prstGeom prst="rect">
            <a:avLst/>
          </a:prstGeom>
          <a:noFill/>
          <a:ln>
            <a:noFill/>
          </a:ln>
        </p:spPr>
      </p:pic>
      <p:pic>
        <p:nvPicPr>
          <p:cNvPr id="1627" name="Google Shape;1627;p8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955550" y="8362625"/>
            <a:ext cx="1943090" cy="1295400"/>
          </a:xfrm>
          <a:prstGeom prst="rect">
            <a:avLst/>
          </a:prstGeom>
          <a:noFill/>
          <a:ln>
            <a:noFill/>
          </a:ln>
        </p:spPr>
      </p:pic>
      <p:pic>
        <p:nvPicPr>
          <p:cNvPr id="1628" name="Google Shape;1628;p8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3747700" y="8180512"/>
            <a:ext cx="1545450" cy="1354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634" name="Google Shape;1634;p8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35" name="Google Shape;1635;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91542" y="3634213"/>
            <a:ext cx="16504914" cy="4402183"/>
          </a:xfrm>
          <a:prstGeom prst="rect">
            <a:avLst/>
          </a:prstGeom>
          <a:noFill/>
          <a:ln>
            <a:noFill/>
          </a:ln>
        </p:spPr>
      </p:pic>
      <p:sp>
        <p:nvSpPr>
          <p:cNvPr id="1636" name="Google Shape;1636;p8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
        <p:nvSpPr>
          <p:cNvPr id="1637" name="Google Shape;1637;p87"/>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638" name="Google Shape;1638;p87"/>
          <p:cNvSpPr txBox="1"/>
          <p:nvPr/>
        </p:nvSpPr>
        <p:spPr>
          <a:xfrm rot="-5400000">
            <a:off x="8934150" y="5310625"/>
            <a:ext cx="13677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Runtime (Hours)</a:t>
            </a:r>
            <a:endParaRPr sz="1200">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88"/>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0.17 includes experimental </a:t>
            </a:r>
            <a:r>
              <a:rPr lang="en-US" u="sng">
                <a:solidFill>
                  <a:schemeClr val="hlink"/>
                </a:solidFill>
                <a:hlinkClick r:id="rId5"/>
              </a:rPr>
              <a:t>Kernel and Permutation explainers</a:t>
            </a:r>
            <a:r>
              <a:rPr lang="en-US"/>
              <a:t> for black box models</a:t>
            </a:r>
            <a:endParaRPr/>
          </a:p>
        </p:txBody>
      </p:sp>
      <p:sp>
        <p:nvSpPr>
          <p:cNvPr id="1645" name="Google Shape;1645;p88"/>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646" name="Google Shape;1646;p88"/>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647" name="Google Shape;1647;p88" title="Chart"/>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583725" y="3505049"/>
            <a:ext cx="9383625" cy="5802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graphicFrame>
        <p:nvGraphicFramePr>
          <p:cNvPr id="1652" name="Google Shape;1652;p89"/>
          <p:cNvGraphicFramePr/>
          <p:nvPr/>
        </p:nvGraphicFramePr>
        <p:xfrm>
          <a:off x="2617968" y="3105438"/>
          <a:ext cx="12712425" cy="6004560"/>
        </p:xfrm>
        <a:graphic>
          <a:graphicData uri="http://schemas.openxmlformats.org/drawingml/2006/table">
            <a:tbl>
              <a:tblPr firstRow="1" bandRow="1">
                <a:noFill/>
                <a:tableStyleId>{5B92B38B-4543-40C3-B650-615888FFBE1D}</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653" name="Google Shape;1653;p8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Road to 1.0 - </a:t>
            </a:r>
            <a:r>
              <a:rPr lang="en-US" dirty="0" err="1"/>
              <a:t>cuML</a:t>
            </a:r>
            <a:r>
              <a:rPr lang="en-US" dirty="0"/>
              <a:t> </a:t>
            </a:r>
            <a:endParaRPr dirty="0"/>
          </a:p>
        </p:txBody>
      </p:sp>
      <p:sp>
        <p:nvSpPr>
          <p:cNvPr id="1654" name="Google Shape;1654;p8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0.17 - December 2020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9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660" name="Google Shape;1660;p90"/>
          <p:cNvSpPr txBox="1">
            <a:spLocks noGrp="1"/>
          </p:cNvSpPr>
          <p:nvPr>
            <p:ph type="body" idx="2"/>
          </p:nvPr>
        </p:nvSpPr>
        <p:spPr>
          <a:xfrm>
            <a:off x="830580" y="2221797"/>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2021 Mid-Year Plan</a:t>
            </a:r>
            <a:endParaRPr/>
          </a:p>
        </p:txBody>
      </p:sp>
      <p:graphicFrame>
        <p:nvGraphicFramePr>
          <p:cNvPr id="1661" name="Google Shape;1661;p90"/>
          <p:cNvGraphicFramePr/>
          <p:nvPr/>
        </p:nvGraphicFramePr>
        <p:xfrm>
          <a:off x="2617968" y="3105438"/>
          <a:ext cx="12712425" cy="6004560"/>
        </p:xfrm>
        <a:graphic>
          <a:graphicData uri="http://schemas.openxmlformats.org/drawingml/2006/table">
            <a:tbl>
              <a:tblPr firstRow="1" bandRow="1">
                <a:noFill/>
                <a:tableStyleId>{5B92B38B-4543-40C3-B650-615888FFBE1D}</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9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cxnSp>
        <p:nvCxnSpPr>
          <p:cNvPr id="1672" name="Google Shape;1672;p9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673" name="Google Shape;1673;p9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674" name="Google Shape;1674;p9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675" name="Google Shape;1675;p9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676" name="Google Shape;1676;p9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677" name="Google Shape;1677;p9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678" name="Google Shape;1678;p9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679" name="Google Shape;1679;p9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680" name="Google Shape;1680;p9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681" name="Google Shape;1681;p9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682" name="Google Shape;1682;p9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83" name="Google Shape;1683;p9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684" name="Google Shape;1684;p9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5" name="Google Shape;1685;p9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6" name="Google Shape;1686;p9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7" name="Google Shape;1687;p9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688" name="Google Shape;1688;p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51909" y="7988850"/>
            <a:ext cx="1226463" cy="561140"/>
          </a:xfrm>
          <a:prstGeom prst="rect">
            <a:avLst/>
          </a:prstGeom>
          <a:noFill/>
          <a:ln>
            <a:noFill/>
          </a:ln>
        </p:spPr>
      </p:pic>
      <p:cxnSp>
        <p:nvCxnSpPr>
          <p:cNvPr id="1689" name="Google Shape;1689;p9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90" name="Google Shape;1690;p9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691" name="Google Shape;1691;p9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692" name="Google Shape;1692;p92"/>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693" name="Google Shape;1693;p9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9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700" name="Google Shape;1700;p93"/>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a:p>
            <a:pPr marL="0" lvl="0" indent="0" algn="l" rtl="0">
              <a:lnSpc>
                <a:spcPct val="90000"/>
              </a:lnSpc>
              <a:spcBef>
                <a:spcPts val="1000"/>
              </a:spcBef>
              <a:spcAft>
                <a:spcPts val="0"/>
              </a:spcAft>
              <a:buNone/>
            </a:pPr>
            <a:endParaRPr/>
          </a:p>
          <a:p>
            <a:pPr marL="0" lvl="0" indent="0" algn="l" rtl="0">
              <a:spcBef>
                <a:spcPts val="2000"/>
              </a:spcBef>
              <a:spcAft>
                <a:spcPts val="0"/>
              </a:spcAft>
              <a:buClr>
                <a:schemeClr val="dk1"/>
              </a:buClr>
              <a:buSzPts val="2240"/>
              <a:buFont typeface="Arial"/>
              <a:buNone/>
            </a:pPr>
            <a:r>
              <a:rPr lang="en-US" sz="2800">
                <a:solidFill>
                  <a:schemeClr val="lt2"/>
                </a:solidFill>
              </a:rPr>
              <a:t>Scaling without changing API</a:t>
            </a:r>
            <a:endParaRPr sz="2800">
              <a:solidFill>
                <a:schemeClr val="lt2"/>
              </a:solidFill>
            </a:endParaRPr>
          </a:p>
          <a:p>
            <a:pPr marL="283110" lvl="0" indent="-283110" algn="l" rtl="0">
              <a:spcBef>
                <a:spcPts val="1000"/>
              </a:spcBef>
              <a:spcAft>
                <a:spcPts val="0"/>
              </a:spcAft>
              <a:buSzPts val="1920"/>
              <a:buChar char="▸"/>
            </a:pPr>
            <a:r>
              <a:rPr lang="en-US"/>
              <a:t>Scale without having to rewrite workflow</a:t>
            </a:r>
            <a:endParaRPr/>
          </a:p>
        </p:txBody>
      </p:sp>
      <p:sp>
        <p:nvSpPr>
          <p:cNvPr id="1701" name="Google Shape;1701;p93"/>
          <p:cNvSpPr txBox="1">
            <a:spLocks noGrp="1"/>
          </p:cNvSpPr>
          <p:nvPr>
            <p:ph type="body" idx="2"/>
          </p:nvPr>
        </p:nvSpPr>
        <p:spPr>
          <a:xfrm>
            <a:off x="882080" y="2365160"/>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702" name="Google Shape;1702;p93"/>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Compatibility</a:t>
            </a:r>
            <a:endParaRPr sz="2800">
              <a:solidFill>
                <a:srgbClr val="7400FF"/>
              </a:solidFill>
            </a:endParaRPr>
          </a:p>
          <a:p>
            <a:pPr marL="283110" lvl="0" indent="-283110" algn="l" rtl="0">
              <a:spcBef>
                <a:spcPts val="1000"/>
              </a:spcBef>
              <a:spcAft>
                <a:spcPts val="0"/>
              </a:spcAft>
              <a:buSzPts val="1920"/>
              <a:buChar char="▸"/>
            </a:pPr>
            <a:r>
              <a:rPr lang="en-US"/>
              <a:t>Accepts NetworkX graph</a:t>
            </a:r>
            <a:endParaRPr/>
          </a:p>
          <a:p>
            <a:pPr marL="283110" lvl="0" indent="-283110" algn="l" rtl="0">
              <a:spcBef>
                <a:spcPts val="1000"/>
              </a:spcBef>
              <a:spcAft>
                <a:spcPts val="0"/>
              </a:spcAft>
              <a:buSzPts val="1920"/>
              <a:buChar char="▸"/>
            </a:pPr>
            <a:r>
              <a:rPr lang="en-US"/>
              <a:t>Accepts SciPy and CuPy Sparse Matrix </a:t>
            </a:r>
            <a:endParaRPr/>
          </a:p>
          <a:p>
            <a:pPr marL="0" lvl="0" indent="0" algn="l" rtl="0">
              <a:lnSpc>
                <a:spcPct val="90000"/>
              </a:lnSpc>
              <a:spcBef>
                <a:spcPts val="2000"/>
              </a:spcBef>
              <a:spcAft>
                <a:spcPts val="0"/>
              </a:spcAft>
              <a:buNone/>
            </a:pPr>
            <a:endParaRPr sz="2800">
              <a:solidFill>
                <a:srgbClr val="7400FF"/>
              </a:solidFill>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94"/>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708" name="Google Shape;1708;p94"/>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709" name="Google Shape;1709;p94"/>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10" name="Google Shape;1710;p94"/>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711" name="Google Shape;1711;p94"/>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12" name="Google Shape;1712;p94"/>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13" name="Google Shape;1713;p94"/>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714" name="Google Shape;1714;p94"/>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715" name="Google Shape;1715;p94"/>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716" name="Google Shape;1716;p94"/>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717" name="Google Shape;1717;p94"/>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718" name="Google Shape;1718;p94"/>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719" name="Google Shape;1719;p94"/>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720" name="Google Shape;1720;p9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446" name="Google Shape;446;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447" name="Google Shape;447;p41"/>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48" name="Google Shape;448;p41"/>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49" name="Google Shape;449;p41"/>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450" name="Google Shape;450;p41"/>
          <p:cNvGrpSpPr/>
          <p:nvPr/>
        </p:nvGrpSpPr>
        <p:grpSpPr>
          <a:xfrm>
            <a:off x="4457564" y="4507686"/>
            <a:ext cx="3387118" cy="3385062"/>
            <a:chOff x="41147" y="4310438"/>
            <a:chExt cx="3387118" cy="3385062"/>
          </a:xfrm>
        </p:grpSpPr>
        <p:sp>
          <p:nvSpPr>
            <p:cNvPr id="451" name="Google Shape;451;p41"/>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41"/>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41"/>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41"/>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41"/>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41"/>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41"/>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41"/>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41"/>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60" name="Google Shape;460;p41"/>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61" name="Google Shape;461;p41"/>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62" name="Google Shape;462;p41"/>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463" name="Google Shape;463;p41"/>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464" name="Google Shape;464;p41"/>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465" name="Google Shape;465;p41"/>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466" name="Google Shape;466;p41"/>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467" name="Google Shape;467;p41"/>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468" name="Google Shape;468;p41"/>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469" name="Google Shape;469;p41"/>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470" name="Google Shape;470;p41"/>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71" name="Google Shape;471;p41"/>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72" name="Google Shape;472;p41"/>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73" name="Google Shape;473;p41"/>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74" name="Google Shape;474;p41"/>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75" name="Google Shape;475;p41"/>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76" name="Google Shape;476;p41"/>
          <p:cNvGrpSpPr/>
          <p:nvPr/>
        </p:nvGrpSpPr>
        <p:grpSpPr>
          <a:xfrm>
            <a:off x="12278144" y="4781002"/>
            <a:ext cx="1102936" cy="1108006"/>
            <a:chOff x="15478450" y="3449957"/>
            <a:chExt cx="1657350" cy="1664968"/>
          </a:xfrm>
        </p:grpSpPr>
        <p:sp>
          <p:nvSpPr>
            <p:cNvPr id="477" name="Google Shape;477;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3" name="Google Shape;493;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4" name="Google Shape;494;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563" name="Google Shape;563;p41"/>
          <p:cNvGrpSpPr/>
          <p:nvPr/>
        </p:nvGrpSpPr>
        <p:grpSpPr>
          <a:xfrm>
            <a:off x="12278144" y="6544715"/>
            <a:ext cx="1102936" cy="1108006"/>
            <a:chOff x="15478450" y="3449957"/>
            <a:chExt cx="1657350" cy="1664968"/>
          </a:xfrm>
        </p:grpSpPr>
        <p:sp>
          <p:nvSpPr>
            <p:cNvPr id="564" name="Google Shape;564;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0" name="Google Shape;580;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1" name="Google Shape;581;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2" name="Google Shape;582;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3" name="Google Shape;583;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4" name="Google Shape;584;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5" name="Google Shape;585;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6" name="Google Shape;586;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7" name="Google Shape;587;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8" name="Google Shape;588;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9" name="Google Shape;589;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0" name="Google Shape;590;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1" name="Google Shape;591;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2" name="Google Shape;592;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3" name="Google Shape;593;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4" name="Google Shape;594;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5" name="Google Shape;595;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6" name="Google Shape;596;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7" name="Google Shape;597;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8" name="Google Shape;598;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9" name="Google Shape;599;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0" name="Google Shape;600;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1" name="Google Shape;601;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2" name="Google Shape;602;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3" name="Google Shape;603;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4" name="Google Shape;604;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5" name="Google Shape;605;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6" name="Google Shape;606;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7" name="Google Shape;607;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8" name="Google Shape;608;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9" name="Google Shape;609;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0" name="Google Shape;610;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1" name="Google Shape;611;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2" name="Google Shape;612;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3" name="Google Shape;613;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4" name="Google Shape;614;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5" name="Google Shape;615;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6" name="Google Shape;616;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7" name="Google Shape;617;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8" name="Google Shape;618;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9" name="Google Shape;619;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0" name="Google Shape;620;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1" name="Google Shape;621;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2" name="Google Shape;622;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3" name="Google Shape;623;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4" name="Google Shape;624;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5" name="Google Shape;625;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6" name="Google Shape;626;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7" name="Google Shape;627;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8" name="Google Shape;628;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9" name="Google Shape;629;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0" name="Google Shape;630;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1" name="Google Shape;631;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2" name="Google Shape;632;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3" name="Google Shape;633;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4" name="Google Shape;634;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5" name="Google Shape;635;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6" name="Google Shape;636;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7" name="Google Shape;637;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8" name="Google Shape;638;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9" name="Google Shape;639;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0" name="Google Shape;640;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1" name="Google Shape;641;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2" name="Google Shape;642;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3" name="Google Shape;643;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4" name="Google Shape;644;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5" name="Google Shape;645;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6" name="Google Shape;646;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7" name="Google Shape;647;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8" name="Google Shape;648;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9" name="Google Shape;649;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650" name="Google Shape;650;p41"/>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651" name="Google Shape;651;p41"/>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652" name="Google Shape;652;p41"/>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653" name="Google Shape;653;p41"/>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654" name="Google Shape;654;p41"/>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655" name="Google Shape;655;p41"/>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6" name="Google Shape;656;p41"/>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7" name="Google Shape;657;p41"/>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8" name="Google Shape;658;p41"/>
          <p:cNvSpPr/>
          <p:nvPr/>
        </p:nvSpPr>
        <p:spPr>
          <a:xfrm>
            <a:off x="9029729" y="8674063"/>
            <a:ext cx="1776900" cy="2874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95"/>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727" name="Google Shape;1727;p95"/>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728" name="Google Shape;1728;p95"/>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p:txBody>
      </p:sp>
      <p:sp>
        <p:nvSpPr>
          <p:cNvPr id="1729" name="Google Shape;1729;p95"/>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730" name="Google Shape;1730;p95"/>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731" name="Google Shape;1731;p95"/>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732" name="Google Shape;1732;p95"/>
          <p:cNvPicPr preferRelativeResize="0"/>
          <p:nvPr/>
        </p:nvPicPr>
        <p:blipFill rotWithShape="1">
          <a:blip r:embed="rId3">
            <a:alphaModFix/>
          </a:blip>
          <a:srcRect/>
          <a:stretch/>
        </p:blipFill>
        <p:spPr>
          <a:xfrm>
            <a:off x="662247" y="337390"/>
            <a:ext cx="3711400" cy="3711437"/>
          </a:xfrm>
          <a:prstGeom prst="rect">
            <a:avLst/>
          </a:prstGeom>
          <a:noFill/>
          <a:ln>
            <a:noFill/>
          </a:ln>
        </p:spPr>
      </p:pic>
      <p:sp>
        <p:nvSpPr>
          <p:cNvPr id="1733" name="Google Shape;1733;p95"/>
          <p:cNvSpPr txBox="1"/>
          <p:nvPr/>
        </p:nvSpPr>
        <p:spPr>
          <a:xfrm>
            <a:off x="461900" y="8016925"/>
            <a:ext cx="2942100" cy="9849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NetworkX converters</a:t>
            </a:r>
            <a:endParaRPr sz="1800" b="1">
              <a:solidFill>
                <a:schemeClr val="accent4"/>
              </a:solidFill>
              <a:latin typeface="Trebuchet MS"/>
              <a:ea typeface="Trebuchet MS"/>
              <a:cs typeface="Trebuchet MS"/>
              <a:sym typeface="Trebuchet MS"/>
            </a:endParaRPr>
          </a:p>
        </p:txBody>
      </p:sp>
      <p:sp>
        <p:nvSpPr>
          <p:cNvPr id="1734" name="Google Shape;1734;p95"/>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735" name="Google Shape;1735;p95"/>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736" name="Google Shape;1736;p95"/>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737" name="Google Shape;1737;p95"/>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738" name="Google Shape;1738;p95"/>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739" name="Google Shape;1739;p95"/>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740" name="Google Shape;1740;p95"/>
          <p:cNvSpPr/>
          <p:nvPr/>
        </p:nvSpPr>
        <p:spPr>
          <a:xfrm>
            <a:off x="3524725" y="7934046"/>
            <a:ext cx="3582900" cy="10758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741" name="Google Shape;1741;p95"/>
          <p:cNvSpPr/>
          <p:nvPr/>
        </p:nvSpPr>
        <p:spPr>
          <a:xfrm>
            <a:off x="3524725" y="63280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742" name="Google Shape;1742;p95"/>
          <p:cNvSpPr txBox="1">
            <a:spLocks noGrp="1"/>
          </p:cNvSpPr>
          <p:nvPr>
            <p:ph type="body" idx="2"/>
          </p:nvPr>
        </p:nvSpPr>
        <p:spPr>
          <a:xfrm>
            <a:off x="830555" y="20993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43" name="Google Shape;1743;p9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744" name="Google Shape;1744;p95"/>
          <p:cNvSpPr txBox="1"/>
          <p:nvPr/>
        </p:nvSpPr>
        <p:spPr>
          <a:xfrm>
            <a:off x="461903" y="63359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
        <p:nvSpPr>
          <p:cNvPr id="1745" name="Google Shape;1745;p95"/>
          <p:cNvSpPr/>
          <p:nvPr/>
        </p:nvSpPr>
        <p:spPr>
          <a:xfrm>
            <a:off x="3524725" y="548957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Tree</a:t>
            </a:r>
            <a:endParaRPr sz="2000" b="0" i="0" u="none" strike="noStrike" cap="none">
              <a:solidFill>
                <a:srgbClr val="FFFFFF"/>
              </a:solidFill>
              <a:latin typeface="Trebuchet MS"/>
              <a:ea typeface="Trebuchet MS"/>
              <a:cs typeface="Trebuchet MS"/>
              <a:sym typeface="Trebuchet MS"/>
            </a:endParaRPr>
          </a:p>
        </p:txBody>
      </p:sp>
      <p:sp>
        <p:nvSpPr>
          <p:cNvPr id="1746" name="Google Shape;1746;p95"/>
          <p:cNvSpPr txBox="1"/>
          <p:nvPr/>
        </p:nvSpPr>
        <p:spPr>
          <a:xfrm>
            <a:off x="524178" y="5573725"/>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Minimum Spanning Tree</a:t>
            </a:r>
            <a:endParaRPr sz="1800" b="1">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b="1">
                <a:solidFill>
                  <a:schemeClr val="accent4"/>
                </a:solidFill>
                <a:latin typeface="Trebuchet MS"/>
                <a:ea typeface="Trebuchet MS"/>
                <a:cs typeface="Trebuchet MS"/>
                <a:sym typeface="Trebuchet MS"/>
              </a:rPr>
              <a:t>Maximum Spanning Tree</a:t>
            </a:r>
            <a:endParaRPr sz="1800" b="1">
              <a:solidFill>
                <a:schemeClr val="accent4"/>
              </a:solidFill>
              <a:latin typeface="Trebuchet MS"/>
              <a:ea typeface="Trebuchet MS"/>
              <a:cs typeface="Trebuchet MS"/>
              <a:sym typeface="Trebuchet MS"/>
            </a:endParaRPr>
          </a:p>
        </p:txBody>
      </p:sp>
      <p:sp>
        <p:nvSpPr>
          <p:cNvPr id="1747" name="Google Shape;1747;p95"/>
          <p:cNvSpPr/>
          <p:nvPr/>
        </p:nvSpPr>
        <p:spPr>
          <a:xfrm>
            <a:off x="3524725" y="7092936"/>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Other</a:t>
            </a:r>
            <a:endParaRPr sz="2000" b="0" i="0" u="none" strike="noStrike" cap="none">
              <a:solidFill>
                <a:srgbClr val="FFFFFF"/>
              </a:solidFill>
              <a:latin typeface="Trebuchet MS"/>
              <a:ea typeface="Trebuchet MS"/>
              <a:cs typeface="Trebuchet MS"/>
              <a:sym typeface="Trebuchet MS"/>
            </a:endParaRPr>
          </a:p>
        </p:txBody>
      </p:sp>
      <p:sp>
        <p:nvSpPr>
          <p:cNvPr id="1748" name="Google Shape;1748;p95"/>
          <p:cNvSpPr txBox="1"/>
          <p:nvPr/>
        </p:nvSpPr>
        <p:spPr>
          <a:xfrm>
            <a:off x="524175" y="7157700"/>
            <a:ext cx="2942100" cy="56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Hungarian Algorithm</a:t>
            </a:r>
            <a:endParaRPr sz="1800" b="1">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2"/>
        <p:cNvGrpSpPr/>
        <p:nvPr/>
      </p:nvGrpSpPr>
      <p:grpSpPr>
        <a:xfrm>
          <a:off x="0" y="0"/>
          <a:ext cx="0" cy="0"/>
          <a:chOff x="0" y="0"/>
          <a:chExt cx="0" cy="0"/>
        </a:xfrm>
      </p:grpSpPr>
      <p:pic>
        <p:nvPicPr>
          <p:cNvPr id="1753" name="Google Shape;1753;p9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500" y="2255975"/>
            <a:ext cx="11343270" cy="7023900"/>
          </a:xfrm>
          <a:prstGeom prst="rect">
            <a:avLst/>
          </a:prstGeom>
          <a:noFill/>
          <a:ln>
            <a:noFill/>
          </a:ln>
        </p:spPr>
      </p:pic>
      <p:sp>
        <p:nvSpPr>
          <p:cNvPr id="1754" name="Google Shape;1754;p96"/>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755" name="Google Shape;1755;p96"/>
          <p:cNvGraphicFramePr/>
          <p:nvPr/>
        </p:nvGraphicFramePr>
        <p:xfrm>
          <a:off x="12105670" y="4739234"/>
          <a:ext cx="5815575" cy="2042160"/>
        </p:xfrm>
        <a:graphic>
          <a:graphicData uri="http://schemas.openxmlformats.org/drawingml/2006/table">
            <a:tbl>
              <a:tblPr firstRow="1" bandRow="1">
                <a:noFill/>
                <a:tableStyleId>{5B92B38B-4543-40C3-B650-615888FFBE1D}</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756" name="Google Shape;1756;p96"/>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61"/>
        <p:cNvGrpSpPr/>
        <p:nvPr/>
      </p:nvGrpSpPr>
      <p:grpSpPr>
        <a:xfrm>
          <a:off x="0" y="0"/>
          <a:ext cx="0" cy="0"/>
          <a:chOff x="0" y="0"/>
          <a:chExt cx="0" cy="0"/>
        </a:xfrm>
      </p:grpSpPr>
      <p:sp>
        <p:nvSpPr>
          <p:cNvPr id="1762" name="Google Shape;1762;p9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763" name="Google Shape;1763;p9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764" name="Google Shape;1764;p97"/>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765" name="Google Shape;1765;p97"/>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98"/>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71" name="Google Shape;1771;p98"/>
          <p:cNvGraphicFramePr/>
          <p:nvPr/>
        </p:nvGraphicFramePr>
        <p:xfrm>
          <a:off x="1863937" y="3455893"/>
          <a:ext cx="14560175" cy="5340900"/>
        </p:xfrm>
        <a:graphic>
          <a:graphicData uri="http://schemas.openxmlformats.org/drawingml/2006/table">
            <a:tbl>
              <a:tblPr firstRow="1" bandRow="1">
                <a:noFill/>
                <a:tableStyleId>{5B92B38B-4543-40C3-B650-615888FFBE1D}</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72" name="Google Shape;1772;p9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773" name="Google Shape;1773;p9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9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Road to 1.0 - </a:t>
            </a:r>
            <a:r>
              <a:rPr lang="en-US" dirty="0" err="1"/>
              <a:t>cuGraph</a:t>
            </a:r>
            <a:endParaRPr dirty="0"/>
          </a:p>
        </p:txBody>
      </p:sp>
      <p:sp>
        <p:nvSpPr>
          <p:cNvPr id="1779" name="Google Shape;1779;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0.17 - December 2020</a:t>
            </a:r>
            <a:endParaRPr/>
          </a:p>
        </p:txBody>
      </p:sp>
      <p:graphicFrame>
        <p:nvGraphicFramePr>
          <p:cNvPr id="1780" name="Google Shape;1780;p99"/>
          <p:cNvGraphicFramePr/>
          <p:nvPr/>
        </p:nvGraphicFramePr>
        <p:xfrm>
          <a:off x="3763613" y="2710597"/>
          <a:ext cx="10577875" cy="6797060"/>
        </p:xfrm>
        <a:graphic>
          <a:graphicData uri="http://schemas.openxmlformats.org/drawingml/2006/table">
            <a:tbl>
              <a:tblPr firstRow="1" bandRow="1">
                <a:noFill/>
                <a:tableStyleId>{5B92B38B-4543-40C3-B650-615888FFBE1D}</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graphicFrame>
        <p:nvGraphicFramePr>
          <p:cNvPr id="1785" name="Google Shape;1785;p100"/>
          <p:cNvGraphicFramePr/>
          <p:nvPr/>
        </p:nvGraphicFramePr>
        <p:xfrm>
          <a:off x="3722238" y="2695572"/>
          <a:ext cx="10577875" cy="6797060"/>
        </p:xfrm>
        <a:graphic>
          <a:graphicData uri="http://schemas.openxmlformats.org/drawingml/2006/table">
            <a:tbl>
              <a:tblPr firstRow="1" bandRow="1">
                <a:noFill/>
                <a:tableStyleId>{5B92B38B-4543-40C3-B650-615888FFBE1D}</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6"/>
                  </a:ext>
                </a:extLst>
              </a:tr>
            </a:tbl>
          </a:graphicData>
        </a:graphic>
      </p:graphicFrame>
      <p:sp>
        <p:nvSpPr>
          <p:cNvPr id="1786" name="Google Shape;1786;p10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Road to 1.0 - </a:t>
            </a:r>
            <a:r>
              <a:rPr lang="en-US" dirty="0" err="1"/>
              <a:t>cuGraph</a:t>
            </a:r>
            <a:r>
              <a:rPr lang="en-US" dirty="0"/>
              <a:t> </a:t>
            </a:r>
            <a:endParaRPr dirty="0"/>
          </a:p>
        </p:txBody>
      </p:sp>
      <p:sp>
        <p:nvSpPr>
          <p:cNvPr id="1787" name="Google Shape;1787;p10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2021 Mid-Year Plan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p10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02"/>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798" name="Google Shape;1798;p102"/>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99" name="Google Shape;1799;p102"/>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800" name="Google Shape;1800;p102"/>
          <p:cNvGrpSpPr/>
          <p:nvPr/>
        </p:nvGrpSpPr>
        <p:grpSpPr>
          <a:xfrm>
            <a:off x="5772542" y="6102322"/>
            <a:ext cx="6742916" cy="1689127"/>
            <a:chOff x="3257550" y="6227531"/>
            <a:chExt cx="6896100" cy="860500"/>
          </a:xfrm>
        </p:grpSpPr>
        <p:sp>
          <p:nvSpPr>
            <p:cNvPr id="1801" name="Google Shape;1801;p102"/>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802" name="Google Shape;1802;p102"/>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803" name="Google Shape;1803;p102"/>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804" name="Google Shape;1804;p10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810" name="Google Shape;1810;p1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00608" y="2841094"/>
            <a:ext cx="5172624" cy="6216862"/>
          </a:xfrm>
          <a:prstGeom prst="rect">
            <a:avLst/>
          </a:prstGeom>
          <a:noFill/>
          <a:ln>
            <a:noFill/>
          </a:ln>
        </p:spPr>
      </p:pic>
      <p:sp>
        <p:nvSpPr>
          <p:cNvPr id="1811" name="Google Shape;1811;p103"/>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6"/>
        <p:cNvGrpSpPr/>
        <p:nvPr/>
      </p:nvGrpSpPr>
      <p:grpSpPr>
        <a:xfrm>
          <a:off x="0" y="0"/>
          <a:ext cx="0" cy="0"/>
          <a:chOff x="0" y="0"/>
          <a:chExt cx="0" cy="0"/>
        </a:xfrm>
      </p:grpSpPr>
      <p:graphicFrame>
        <p:nvGraphicFramePr>
          <p:cNvPr id="1817" name="Google Shape;1817;p104"/>
          <p:cNvGraphicFramePr/>
          <p:nvPr/>
        </p:nvGraphicFramePr>
        <p:xfrm>
          <a:off x="2396863" y="3084107"/>
          <a:ext cx="13494275" cy="5823670"/>
        </p:xfrm>
        <a:graphic>
          <a:graphicData uri="http://schemas.openxmlformats.org/drawingml/2006/table">
            <a:tbl>
              <a:tblPr firstRow="1" bandRow="1">
                <a:noFill/>
                <a:tableStyleId>{5B92B38B-4543-40C3-B650-615888FFBE1D}</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7</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18" name="Google Shape;1818;p10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19" name="Google Shape;1819;p10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2"/>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665" name="Google Shape;665;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666" name="Google Shape;666;p42" descr="pacheArrow (@ApacheArrow) | Twitt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224620" y="1535904"/>
            <a:ext cx="561720" cy="561718"/>
          </a:xfrm>
          <a:prstGeom prst="rect">
            <a:avLst/>
          </a:prstGeom>
          <a:noFill/>
          <a:ln>
            <a:noFill/>
          </a:ln>
        </p:spPr>
      </p:pic>
      <p:sp>
        <p:nvSpPr>
          <p:cNvPr id="667" name="Google Shape;667;p42"/>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668" name="Google Shape;668;p42"/>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669" name="Google Shape;669;p42"/>
          <p:cNvPicPr preferRelativeResize="0"/>
          <p:nvPr/>
        </p:nvPicPr>
        <p:blipFill rotWithShape="1">
          <a:blip r:embed="rId5" cstate="screen">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670" name="Google Shape;670;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26" name="Google Shape;1826;p10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827" name="Google Shape;1827;p105"/>
          <p:cNvGraphicFramePr/>
          <p:nvPr/>
        </p:nvGraphicFramePr>
        <p:xfrm>
          <a:off x="1739209" y="3084107"/>
          <a:ext cx="14815950" cy="4797975"/>
        </p:xfrm>
        <a:graphic>
          <a:graphicData uri="http://schemas.openxmlformats.org/drawingml/2006/table">
            <a:tbl>
              <a:tblPr firstRow="1" bandRow="1">
                <a:noFill/>
                <a:tableStyleId>{5B92B38B-4543-40C3-B650-615888FFBE1D}</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0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07"/>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838" name="Google Shape;1838;p107"/>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39" name="Google Shape;1839;p107"/>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840" name="Google Shape;1840;p107"/>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841" name="Google Shape;1841;p107"/>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842" name="Google Shape;1842;p10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pic>
        <p:nvPicPr>
          <p:cNvPr id="1848" name="Google Shape;1848;p108"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849" name="Google Shape;1849;p108"/>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850" name="Google Shape;1850;p108"/>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851" name="Google Shape;1851;p108"/>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852" name="Google Shape;1852;p108"/>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853" name="Google Shape;1853;p108"/>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854" name="Google Shape;1854;p108"/>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855" name="Google Shape;1855;p108"/>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856" name="Google Shape;1856;p108"/>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857" name="Google Shape;1857;p108"/>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858" name="Google Shape;1858;p108"/>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859" name="Google Shape;1859;p108"/>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860" name="Google Shape;1860;p108"/>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861" name="Google Shape;1861;p108"/>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862" name="Google Shape;1862;p10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863" name="Google Shape;1863;p10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graphicFrame>
        <p:nvGraphicFramePr>
          <p:cNvPr id="1868" name="Google Shape;1868;p109"/>
          <p:cNvGraphicFramePr/>
          <p:nvPr/>
        </p:nvGraphicFramePr>
        <p:xfrm>
          <a:off x="1387927" y="3084107"/>
          <a:ext cx="15512200" cy="5429000"/>
        </p:xfrm>
        <a:graphic>
          <a:graphicData uri="http://schemas.openxmlformats.org/drawingml/2006/table">
            <a:tbl>
              <a:tblPr firstRow="1" bandRow="1">
                <a:noFill/>
                <a:tableStyleId>{5B92B38B-4543-40C3-B650-615888FFBE1D}</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4020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847.7</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69" name="Google Shape;1869;p109"/>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870" name="Google Shape;1870;p10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871" name="Google Shape;1871;p10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110"/>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877" name="Google Shape;1877;p110"/>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78" name="Google Shape;1878;p1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879" name="Google Shape;1879;p110"/>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880" name="Google Shape;1880;p110"/>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81" name="Google Shape;1881;p110"/>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882" name="Google Shape;1882;p11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p111"/>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11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894" name="Google Shape;1894;p112"/>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895" name="Google Shape;1895;p11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896" name="Google Shape;1896;p112"/>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897" name="Google Shape;1897;p112"/>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98" name="Google Shape;1898;p112"/>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99" name="Google Shape;1899;p112"/>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0" name="Google Shape;1900;p112"/>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1" name="Google Shape;1901;p112"/>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2" name="Google Shape;1902;p112"/>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903" name="Google Shape;1903;p112"/>
          <p:cNvGrpSpPr/>
          <p:nvPr/>
        </p:nvGrpSpPr>
        <p:grpSpPr>
          <a:xfrm>
            <a:off x="11555266" y="4734605"/>
            <a:ext cx="519510" cy="2225001"/>
            <a:chOff x="6924056" y="2840705"/>
            <a:chExt cx="311700" cy="1334974"/>
          </a:xfrm>
        </p:grpSpPr>
        <p:cxnSp>
          <p:nvCxnSpPr>
            <p:cNvPr id="1904" name="Google Shape;1904;p112"/>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905" name="Google Shape;1905;p112"/>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906" name="Google Shape;1906;p112"/>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907" name="Google Shape;1907;p112"/>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908" name="Google Shape;1908;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861292" y="4583450"/>
            <a:ext cx="450522" cy="337727"/>
          </a:xfrm>
          <a:prstGeom prst="rect">
            <a:avLst/>
          </a:prstGeom>
          <a:noFill/>
          <a:ln>
            <a:noFill/>
          </a:ln>
        </p:spPr>
      </p:pic>
      <p:pic>
        <p:nvPicPr>
          <p:cNvPr id="1909" name="Google Shape;1909;p1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758903" y="4466931"/>
            <a:ext cx="586680" cy="532141"/>
          </a:xfrm>
          <a:prstGeom prst="rect">
            <a:avLst/>
          </a:prstGeom>
          <a:noFill/>
          <a:ln>
            <a:noFill/>
          </a:ln>
        </p:spPr>
      </p:pic>
      <p:pic>
        <p:nvPicPr>
          <p:cNvPr id="1910" name="Google Shape;1910;p11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30782" y="4532366"/>
            <a:ext cx="388810" cy="388810"/>
          </a:xfrm>
          <a:prstGeom prst="rect">
            <a:avLst/>
          </a:prstGeom>
          <a:noFill/>
          <a:ln>
            <a:noFill/>
          </a:ln>
        </p:spPr>
      </p:pic>
      <p:pic>
        <p:nvPicPr>
          <p:cNvPr id="1911" name="Google Shape;1911;p11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602398" y="4537586"/>
            <a:ext cx="388810" cy="388810"/>
          </a:xfrm>
          <a:prstGeom prst="rect">
            <a:avLst/>
          </a:prstGeom>
          <a:noFill/>
          <a:ln>
            <a:noFill/>
          </a:ln>
        </p:spPr>
      </p:pic>
      <p:sp>
        <p:nvSpPr>
          <p:cNvPr id="1912" name="Google Shape;1912;p112"/>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913" name="Google Shape;1913;p112"/>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914" name="Google Shape;1914;p11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5559064" y="5059194"/>
            <a:ext cx="780101" cy="501183"/>
          </a:xfrm>
          <a:prstGeom prst="rect">
            <a:avLst/>
          </a:prstGeom>
          <a:noFill/>
          <a:ln>
            <a:noFill/>
          </a:ln>
        </p:spPr>
      </p:pic>
      <p:pic>
        <p:nvPicPr>
          <p:cNvPr id="1915" name="Google Shape;1915;p11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98561" y="5175178"/>
            <a:ext cx="660713" cy="346312"/>
          </a:xfrm>
          <a:prstGeom prst="rect">
            <a:avLst/>
          </a:prstGeom>
          <a:noFill/>
          <a:ln>
            <a:noFill/>
          </a:ln>
        </p:spPr>
      </p:pic>
      <p:pic>
        <p:nvPicPr>
          <p:cNvPr id="1916" name="Google Shape;1916;p11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168688" y="5128784"/>
            <a:ext cx="447494" cy="447494"/>
          </a:xfrm>
          <a:prstGeom prst="rect">
            <a:avLst/>
          </a:prstGeom>
          <a:noFill/>
          <a:ln>
            <a:noFill/>
          </a:ln>
        </p:spPr>
      </p:pic>
      <p:pic>
        <p:nvPicPr>
          <p:cNvPr id="1917" name="Google Shape;1917;p11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624817" y="5139669"/>
            <a:ext cx="447494" cy="447494"/>
          </a:xfrm>
          <a:prstGeom prst="rect">
            <a:avLst/>
          </a:prstGeom>
          <a:noFill/>
          <a:ln>
            <a:noFill/>
          </a:ln>
        </p:spPr>
      </p:pic>
      <p:pic>
        <p:nvPicPr>
          <p:cNvPr id="1918" name="Google Shape;1918;p11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311900" y="5683987"/>
            <a:ext cx="986497" cy="493248"/>
          </a:xfrm>
          <a:prstGeom prst="rect">
            <a:avLst/>
          </a:prstGeom>
          <a:noFill/>
          <a:ln>
            <a:noFill/>
          </a:ln>
        </p:spPr>
      </p:pic>
      <p:pic>
        <p:nvPicPr>
          <p:cNvPr id="1919" name="Google Shape;1919;p11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3470940" y="5834636"/>
            <a:ext cx="645572" cy="229013"/>
          </a:xfrm>
          <a:prstGeom prst="rect">
            <a:avLst/>
          </a:prstGeom>
          <a:noFill/>
          <a:ln>
            <a:noFill/>
          </a:ln>
        </p:spPr>
      </p:pic>
      <p:pic>
        <p:nvPicPr>
          <p:cNvPr id="1920" name="Google Shape;1920;p112" descr="Image result for splunk logo"/>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5493785" y="5863817"/>
            <a:ext cx="904967" cy="273759"/>
          </a:xfrm>
          <a:prstGeom prst="rect">
            <a:avLst/>
          </a:prstGeom>
          <a:noFill/>
          <a:ln>
            <a:noFill/>
          </a:ln>
        </p:spPr>
      </p:pic>
      <p:pic>
        <p:nvPicPr>
          <p:cNvPr id="1921" name="Google Shape;1921;p11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708351" y="6510060"/>
            <a:ext cx="542496" cy="542494"/>
          </a:xfrm>
          <a:prstGeom prst="rect">
            <a:avLst/>
          </a:prstGeom>
          <a:noFill/>
          <a:ln>
            <a:noFill/>
          </a:ln>
        </p:spPr>
      </p:pic>
      <p:sp>
        <p:nvSpPr>
          <p:cNvPr id="1922" name="Google Shape;1922;p112"/>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923" name="Google Shape;1923;p112"/>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16240462" y="6574760"/>
            <a:ext cx="707151" cy="413125"/>
          </a:xfrm>
          <a:prstGeom prst="rect">
            <a:avLst/>
          </a:prstGeom>
          <a:noFill/>
          <a:ln>
            <a:noFill/>
          </a:ln>
        </p:spPr>
      </p:pic>
      <p:sp>
        <p:nvSpPr>
          <p:cNvPr id="1924" name="Google Shape;1924;p112"/>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925" name="Google Shape;1925;p11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217530" y="6322036"/>
            <a:ext cx="1142600" cy="563488"/>
          </a:xfrm>
          <a:prstGeom prst="rect">
            <a:avLst/>
          </a:prstGeom>
          <a:noFill/>
          <a:ln>
            <a:noFill/>
          </a:ln>
        </p:spPr>
      </p:pic>
      <p:pic>
        <p:nvPicPr>
          <p:cNvPr id="1926" name="Google Shape;1926;p11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4327525" y="7222811"/>
            <a:ext cx="863114" cy="258935"/>
          </a:xfrm>
          <a:prstGeom prst="rect">
            <a:avLst/>
          </a:prstGeom>
          <a:noFill/>
          <a:ln>
            <a:noFill/>
          </a:ln>
        </p:spPr>
      </p:pic>
      <p:pic>
        <p:nvPicPr>
          <p:cNvPr id="1927" name="Google Shape;1927;p11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4643463" y="6809533"/>
            <a:ext cx="293159" cy="307313"/>
          </a:xfrm>
          <a:prstGeom prst="rect">
            <a:avLst/>
          </a:prstGeom>
          <a:noFill/>
          <a:ln>
            <a:noFill/>
          </a:ln>
        </p:spPr>
      </p:pic>
      <p:grpSp>
        <p:nvGrpSpPr>
          <p:cNvPr id="1928" name="Google Shape;1928;p112"/>
          <p:cNvGrpSpPr/>
          <p:nvPr/>
        </p:nvGrpSpPr>
        <p:grpSpPr>
          <a:xfrm>
            <a:off x="10500405" y="7641035"/>
            <a:ext cx="4317779" cy="281178"/>
            <a:chOff x="1906772" y="5658705"/>
            <a:chExt cx="4974300" cy="145409"/>
          </a:xfrm>
        </p:grpSpPr>
        <p:cxnSp>
          <p:nvCxnSpPr>
            <p:cNvPr id="1929" name="Google Shape;1929;p112"/>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930" name="Google Shape;1930;p112"/>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931" name="Google Shape;1931;p112"/>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932" name="Google Shape;1932;p112"/>
          <p:cNvGrpSpPr/>
          <p:nvPr/>
        </p:nvGrpSpPr>
        <p:grpSpPr>
          <a:xfrm>
            <a:off x="10191402" y="7641026"/>
            <a:ext cx="6397803" cy="426555"/>
            <a:chOff x="1720352" y="5658670"/>
            <a:chExt cx="7031700" cy="295563"/>
          </a:xfrm>
        </p:grpSpPr>
        <p:cxnSp>
          <p:nvCxnSpPr>
            <p:cNvPr id="1933" name="Google Shape;1933;p112"/>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934" name="Google Shape;1934;p112"/>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935" name="Google Shape;1935;p112"/>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936" name="Google Shape;1936;p112"/>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937" name="Google Shape;1937;p112"/>
          <p:cNvGrpSpPr/>
          <p:nvPr/>
        </p:nvGrpSpPr>
        <p:grpSpPr>
          <a:xfrm>
            <a:off x="9329177" y="4663416"/>
            <a:ext cx="1986540" cy="2680035"/>
            <a:chOff x="5555802" y="2797993"/>
            <a:chExt cx="1191900" cy="1607989"/>
          </a:xfrm>
        </p:grpSpPr>
        <p:pic>
          <p:nvPicPr>
            <p:cNvPr id="1938" name="Google Shape;1938;p112" descr="A close up of a logo&#10;&#10;Description automatically generated"/>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939" name="Google Shape;1939;p11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940" name="Google Shape;1940;p112"/>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941" name="Google Shape;1941;p112"/>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942" name="Google Shape;1942;p112"/>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6500998" y="4525040"/>
            <a:ext cx="379209" cy="436722"/>
          </a:xfrm>
          <a:prstGeom prst="rect">
            <a:avLst/>
          </a:prstGeom>
          <a:noFill/>
          <a:ln>
            <a:noFill/>
          </a:ln>
        </p:spPr>
      </p:pic>
      <p:pic>
        <p:nvPicPr>
          <p:cNvPr id="1943" name="Google Shape;1943;p11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6231544" y="5109488"/>
            <a:ext cx="497662" cy="497662"/>
          </a:xfrm>
          <a:prstGeom prst="rect">
            <a:avLst/>
          </a:prstGeom>
          <a:noFill/>
          <a:ln>
            <a:noFill/>
          </a:ln>
        </p:spPr>
      </p:pic>
      <p:pic>
        <p:nvPicPr>
          <p:cNvPr id="1944" name="Google Shape;1944;p11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16799533" y="5115306"/>
            <a:ext cx="478498" cy="478498"/>
          </a:xfrm>
          <a:prstGeom prst="rect">
            <a:avLst/>
          </a:prstGeom>
          <a:noFill/>
          <a:ln>
            <a:noFill/>
          </a:ln>
        </p:spPr>
      </p:pic>
      <p:pic>
        <p:nvPicPr>
          <p:cNvPr id="1945" name="Google Shape;1945;p112"/>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16594139" y="5730546"/>
            <a:ext cx="752116" cy="440180"/>
          </a:xfrm>
          <a:prstGeom prst="rect">
            <a:avLst/>
          </a:prstGeom>
          <a:noFill/>
          <a:ln>
            <a:noFill/>
          </a:ln>
        </p:spPr>
      </p:pic>
      <p:sp>
        <p:nvSpPr>
          <p:cNvPr id="1946" name="Google Shape;1946;p112"/>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113"/>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952" name="Google Shape;1952;p113"/>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953" name="Google Shape;1953;p113"/>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954" name="Google Shape;1954;p113"/>
          <p:cNvGrpSpPr/>
          <p:nvPr/>
        </p:nvGrpSpPr>
        <p:grpSpPr>
          <a:xfrm>
            <a:off x="1651542" y="6069500"/>
            <a:ext cx="8410983" cy="1925150"/>
            <a:chOff x="1651542" y="6069500"/>
            <a:chExt cx="8410983" cy="1925150"/>
          </a:xfrm>
        </p:grpSpPr>
        <p:sp>
          <p:nvSpPr>
            <p:cNvPr id="1955" name="Google Shape;1955;p113"/>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956" name="Google Shape;1956;p113"/>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957" name="Google Shape;1957;p113"/>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958" name="Google Shape;1958;p113"/>
          <p:cNvGrpSpPr/>
          <p:nvPr/>
        </p:nvGrpSpPr>
        <p:grpSpPr>
          <a:xfrm>
            <a:off x="1651550" y="6069500"/>
            <a:ext cx="5552775" cy="860412"/>
            <a:chOff x="1651550" y="6069500"/>
            <a:chExt cx="5552775" cy="860412"/>
          </a:xfrm>
        </p:grpSpPr>
        <p:sp>
          <p:nvSpPr>
            <p:cNvPr id="1959" name="Google Shape;1959;p113"/>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960" name="Google Shape;1960;p113"/>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961" name="Google Shape;1961;p113"/>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962" name="Google Shape;1962;p113"/>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963" name="Google Shape;1963;p113"/>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964" name="Google Shape;1964;p113"/>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11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970" name="Google Shape;1970;p11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971" name="Google Shape;1971;p114"/>
          <p:cNvGraphicFramePr/>
          <p:nvPr/>
        </p:nvGraphicFramePr>
        <p:xfrm>
          <a:off x="838227" y="2919412"/>
          <a:ext cx="10447000" cy="6728975"/>
        </p:xfrm>
        <a:graphic>
          <a:graphicData uri="http://schemas.openxmlformats.org/drawingml/2006/table">
            <a:tbl>
              <a:tblPr>
                <a:noFill/>
                <a:tableStyleId>{DD5B1C58-D526-4C63-8EC2-E64FB5977E11}</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Improved!</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Improved!</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59750">
                <a:tc>
                  <a:txBody>
                    <a:bodyPr/>
                    <a:lstStyle/>
                    <a:p>
                      <a:pPr marL="228600" marR="0" lvl="0" indent="0" algn="l" rtl="0">
                        <a:lnSpc>
                          <a:spcPct val="100000"/>
                        </a:lnSpc>
                        <a:spcBef>
                          <a:spcPts val="0"/>
                        </a:spcBef>
                        <a:spcAft>
                          <a:spcPts val="0"/>
                        </a:spcAft>
                        <a:buNone/>
                      </a:pPr>
                      <a:r>
                        <a:rPr lang="en-US" sz="1600" b="1">
                          <a:solidFill>
                            <a:srgbClr val="868686"/>
                          </a:solidFill>
                        </a:rPr>
                        <a:t>EDA for Cyber</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600">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Subword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bl>
          </a:graphicData>
        </a:graphic>
      </p:graphicFrame>
      <p:pic>
        <p:nvPicPr>
          <p:cNvPr id="1972" name="Google Shape;1972;p1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973" name="Google Shape;1973;p1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974" name="Google Shape;1974;p11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975" name="Google Shape;1975;p1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976" name="Google Shape;1976;p11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3"/>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77" name="Google Shape;677;p43"/>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78" name="Google Shape;678;p43"/>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79" name="Google Shape;679;p43"/>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0" name="Google Shape;680;p43"/>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81" name="Google Shape;681;p43"/>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2" name="Google Shape;682;p43"/>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83" name="Google Shape;683;p43"/>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84" name="Google Shape;684;p43"/>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85" name="Google Shape;685;p43"/>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6" name="Google Shape;686;p43"/>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87" name="Google Shape;687;p43"/>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88" name="Google Shape;688;p43"/>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89" name="Google Shape;689;p43"/>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90" name="Google Shape;690;p43"/>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1" name="Google Shape;691;p43"/>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92" name="Google Shape;692;p43"/>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93" name="Google Shape;693;p43"/>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4" name="Google Shape;694;p43"/>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95" name="Google Shape;695;p43"/>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96" name="Google Shape;696;p43"/>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7" name="Google Shape;697;p43"/>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98" name="Google Shape;698;p43"/>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99" name="Google Shape;699;p43"/>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700" name="Google Shape;700;p43"/>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701" name="Google Shape;701;p43"/>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702" name="Google Shape;702;p43"/>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703" name="Google Shape;703;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704" name="Google Shape;704;p4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705" name="Google Shape;705;p43"/>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706" name="Google Shape;706;p43"/>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707" name="Google Shape;707;p43"/>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708" name="Google Shape;708;p43"/>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709" name="Google Shape;709;p43"/>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710" name="Google Shape;710;p43"/>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711" name="Google Shape;711;p43"/>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712" name="Google Shape;712;p43"/>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713" name="Google Shape;713;p43"/>
          <p:cNvGrpSpPr/>
          <p:nvPr/>
        </p:nvGrpSpPr>
        <p:grpSpPr>
          <a:xfrm>
            <a:off x="445988" y="2668005"/>
            <a:ext cx="17289990" cy="5373023"/>
            <a:chOff x="527497" y="2667980"/>
            <a:chExt cx="17289990" cy="5373023"/>
          </a:xfrm>
        </p:grpSpPr>
        <p:sp>
          <p:nvSpPr>
            <p:cNvPr id="714" name="Google Shape;714;p43"/>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5" name="Google Shape;715;p43"/>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6" name="Google Shape;716;p43"/>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7" name="Google Shape;717;p43"/>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11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982" name="Google Shape;1982;p115"/>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a:t>
            </a:r>
            <a:r>
              <a:rPr lang="en-US"/>
              <a:t>subword</a:t>
            </a:r>
            <a:r>
              <a:rPr lang="en-US">
                <a:latin typeface="Trebuchet MS"/>
                <a:ea typeface="Trebuchet MS"/>
                <a:cs typeface="Trebuchet MS"/>
                <a:sym typeface="Trebuchet MS"/>
              </a:rPr>
              <a:t> tokenizer that supports non-truncation of logs/sentences</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Streaming-ready version now available on the CLX GitHub repo (uses cuStreamz and accelerated Kafka reading)</a:t>
            </a:r>
            <a:endParaRPr/>
          </a:p>
        </p:txBody>
      </p:sp>
      <p:sp>
        <p:nvSpPr>
          <p:cNvPr id="1983" name="Google Shape;1983;p11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984" name="Google Shape;1984;p1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25525" y="6839250"/>
            <a:ext cx="1654024" cy="2763174"/>
          </a:xfrm>
          <a:prstGeom prst="rect">
            <a:avLst/>
          </a:prstGeom>
          <a:noFill/>
          <a:ln>
            <a:noFill/>
          </a:ln>
        </p:spPr>
      </p:pic>
      <p:sp>
        <p:nvSpPr>
          <p:cNvPr id="1985" name="Google Shape;1985;p115"/>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986" name="Google Shape;1986;p1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936723" y="6958097"/>
            <a:ext cx="4044293" cy="2763182"/>
          </a:xfrm>
          <a:prstGeom prst="rect">
            <a:avLst/>
          </a:prstGeom>
          <a:noFill/>
          <a:ln>
            <a:noFill/>
          </a:ln>
        </p:spPr>
      </p:pic>
      <p:pic>
        <p:nvPicPr>
          <p:cNvPr id="1987" name="Google Shape;1987;p1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3575" y="6958096"/>
            <a:ext cx="4044294" cy="2763184"/>
          </a:xfrm>
          <a:prstGeom prst="rect">
            <a:avLst/>
          </a:prstGeom>
          <a:noFill/>
          <a:ln>
            <a:noFill/>
          </a:ln>
        </p:spPr>
      </p:pic>
      <p:sp>
        <p:nvSpPr>
          <p:cNvPr id="1988" name="Google Shape;1988;p115"/>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1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994" name="Google Shape;1994;p116"/>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995" name="Google Shape;1995;p11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996" name="Google Shape;1996;p116"/>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997" name="Google Shape;1997;p116"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705350" y="3507625"/>
            <a:ext cx="8752125" cy="5834426"/>
          </a:xfrm>
          <a:prstGeom prst="rect">
            <a:avLst/>
          </a:prstGeom>
          <a:noFill/>
          <a:ln>
            <a:noFill/>
          </a:ln>
        </p:spPr>
      </p:pic>
      <p:sp>
        <p:nvSpPr>
          <p:cNvPr id="1998" name="Google Shape;1998;p116"/>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117"/>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2004" name="Google Shape;2004;p117"/>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2005" name="Google Shape;2005;p1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8325" y="3711373"/>
            <a:ext cx="13342461" cy="5680689"/>
          </a:xfrm>
          <a:prstGeom prst="rect">
            <a:avLst/>
          </a:prstGeom>
          <a:noFill/>
          <a:ln>
            <a:noFill/>
          </a:ln>
        </p:spPr>
      </p:pic>
      <p:sp>
        <p:nvSpPr>
          <p:cNvPr id="2006" name="Google Shape;2006;p117"/>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2007" name="Google Shape;2007;p117"/>
          <p:cNvGrpSpPr/>
          <p:nvPr/>
        </p:nvGrpSpPr>
        <p:grpSpPr>
          <a:xfrm>
            <a:off x="1986031" y="6192865"/>
            <a:ext cx="12691754" cy="1991040"/>
            <a:chOff x="2979914" y="4002168"/>
            <a:chExt cx="7614900" cy="1194600"/>
          </a:xfrm>
        </p:grpSpPr>
        <p:sp>
          <p:nvSpPr>
            <p:cNvPr id="2008" name="Google Shape;2008;p117"/>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2009" name="Google Shape;2009;p1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100244" y="4125120"/>
              <a:ext cx="7374208" cy="948615"/>
            </a:xfrm>
            <a:prstGeom prst="rect">
              <a:avLst/>
            </a:prstGeom>
            <a:noFill/>
            <a:ln>
              <a:noFill/>
            </a:ln>
          </p:spPr>
        </p:pic>
      </p:grpSp>
      <p:pic>
        <p:nvPicPr>
          <p:cNvPr id="2010" name="Google Shape;2010;p11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311727" y="3113308"/>
            <a:ext cx="3980682" cy="1463727"/>
          </a:xfrm>
          <a:prstGeom prst="rect">
            <a:avLst/>
          </a:prstGeom>
          <a:noFill/>
          <a:ln>
            <a:noFill/>
          </a:ln>
        </p:spPr>
      </p:pic>
      <p:pic>
        <p:nvPicPr>
          <p:cNvPr id="2011" name="Google Shape;2011;p11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304029" y="5708854"/>
            <a:ext cx="1996050" cy="1225347"/>
          </a:xfrm>
          <a:prstGeom prst="rect">
            <a:avLst/>
          </a:prstGeom>
          <a:noFill/>
          <a:ln>
            <a:noFill/>
          </a:ln>
        </p:spPr>
      </p:pic>
      <p:cxnSp>
        <p:nvCxnSpPr>
          <p:cNvPr id="2012" name="Google Shape;2012;p117"/>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2013" name="Google Shape;2013;p117"/>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pic>
        <p:nvPicPr>
          <p:cNvPr id="2014" name="Google Shape;2014;p11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4827094" y="4456350"/>
            <a:ext cx="2949919" cy="98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11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24"/>
        <p:cNvGrpSpPr/>
        <p:nvPr/>
      </p:nvGrpSpPr>
      <p:grpSpPr>
        <a:xfrm>
          <a:off x="0" y="0"/>
          <a:ext cx="0" cy="0"/>
          <a:chOff x="0" y="0"/>
          <a:chExt cx="0" cy="0"/>
        </a:xfrm>
      </p:grpSpPr>
      <p:sp>
        <p:nvSpPr>
          <p:cNvPr id="2025" name="Google Shape;2025;p11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2026" name="Google Shape;2026;p11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2027" name="Google Shape;2027;p1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39800" y="3855750"/>
            <a:ext cx="7637976" cy="4296351"/>
          </a:xfrm>
          <a:prstGeom prst="rect">
            <a:avLst/>
          </a:prstGeom>
          <a:noFill/>
          <a:ln>
            <a:noFill/>
          </a:ln>
        </p:spPr>
      </p:pic>
      <p:sp>
        <p:nvSpPr>
          <p:cNvPr id="2028" name="Google Shape;2028;p11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for easy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2029" name="Google Shape;2029;p119"/>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12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2035" name="Google Shape;2035;p12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2036" name="Google Shape;2036;p1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2037" name="Google Shape;2037;p120"/>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2038" name="Google Shape;2038;p120"/>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2039" name="Google Shape;2039;p120" descr="A picture containing food&#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77275" y="3215351"/>
            <a:ext cx="2918625" cy="732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12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2045" name="Google Shape;2045;p12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2046" name="Google Shape;2046;p1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14757" y="3749250"/>
            <a:ext cx="7740150" cy="4512500"/>
          </a:xfrm>
          <a:prstGeom prst="rect">
            <a:avLst/>
          </a:prstGeom>
          <a:noFill/>
          <a:ln>
            <a:noFill/>
          </a:ln>
        </p:spPr>
      </p:pic>
      <p:sp>
        <p:nvSpPr>
          <p:cNvPr id="2047" name="Google Shape;2047;p121"/>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2048" name="Google Shape;2048;p121" descr="A picture containing drawing&#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3685" y="6100280"/>
            <a:ext cx="2812104" cy="464074"/>
          </a:xfrm>
          <a:prstGeom prst="rect">
            <a:avLst/>
          </a:prstGeom>
          <a:noFill/>
          <a:ln>
            <a:noFill/>
          </a:ln>
        </p:spPr>
      </p:pic>
      <p:pic>
        <p:nvPicPr>
          <p:cNvPr id="2049" name="Google Shape;2049;p121" descr="A picture containing drawing&#10;&#10;Description automatically generated"/>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26124" y="6119751"/>
            <a:ext cx="1564261" cy="464075"/>
          </a:xfrm>
          <a:prstGeom prst="rect">
            <a:avLst/>
          </a:prstGeom>
          <a:noFill/>
          <a:ln>
            <a:noFill/>
          </a:ln>
        </p:spPr>
      </p:pic>
      <p:pic>
        <p:nvPicPr>
          <p:cNvPr id="2050" name="Google Shape;2050;p121" descr="A close up of a sign&#10;&#10;Description automatically generated"/>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25697" y="3114242"/>
            <a:ext cx="3080153" cy="786962"/>
          </a:xfrm>
          <a:prstGeom prst="rect">
            <a:avLst/>
          </a:prstGeom>
          <a:noFill/>
          <a:ln>
            <a:noFill/>
          </a:ln>
        </p:spPr>
      </p:pic>
      <p:pic>
        <p:nvPicPr>
          <p:cNvPr id="2051" name="Google Shape;2051;p121" descr="A picture containing drawing&#10;&#10;Description automatically generated"/>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26118" y="3224994"/>
            <a:ext cx="1823709" cy="565458"/>
          </a:xfrm>
          <a:prstGeom prst="rect">
            <a:avLst/>
          </a:prstGeom>
          <a:noFill/>
          <a:ln>
            <a:noFill/>
          </a:ln>
        </p:spPr>
      </p:pic>
      <p:sp>
        <p:nvSpPr>
          <p:cNvPr id="2052" name="Google Shape;2052;p121"/>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2053" name="Google Shape;2053;p121"/>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2054" name="Google Shape;2054;p121"/>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2055" name="Google Shape;2055;p121"/>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122"/>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123"/>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2066" name="Google Shape;2066;p123"/>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2067" name="Google Shape;2067;p123"/>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2068" name="Google Shape;2068;p1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32929" y="3293738"/>
            <a:ext cx="1323974" cy="225076"/>
          </a:xfrm>
          <a:prstGeom prst="rect">
            <a:avLst/>
          </a:prstGeom>
          <a:noFill/>
          <a:ln>
            <a:noFill/>
          </a:ln>
        </p:spPr>
      </p:pic>
      <p:pic>
        <p:nvPicPr>
          <p:cNvPr id="2069" name="Google Shape;2069;p12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16264" y="3251850"/>
            <a:ext cx="1033669" cy="321660"/>
          </a:xfrm>
          <a:prstGeom prst="rect">
            <a:avLst/>
          </a:prstGeom>
          <a:noFill/>
          <a:ln>
            <a:noFill/>
          </a:ln>
        </p:spPr>
      </p:pic>
      <p:pic>
        <p:nvPicPr>
          <p:cNvPr id="2070" name="Google Shape;2070;p12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7209294" y="3220923"/>
            <a:ext cx="954966" cy="365456"/>
          </a:xfrm>
          <a:prstGeom prst="rect">
            <a:avLst/>
          </a:prstGeom>
          <a:noFill/>
          <a:ln>
            <a:noFill/>
          </a:ln>
        </p:spPr>
      </p:pic>
      <p:pic>
        <p:nvPicPr>
          <p:cNvPr id="2071" name="Google Shape;2071;p12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623621" y="3155943"/>
            <a:ext cx="1141502" cy="482743"/>
          </a:xfrm>
          <a:prstGeom prst="rect">
            <a:avLst/>
          </a:prstGeom>
          <a:noFill/>
          <a:ln>
            <a:noFill/>
          </a:ln>
        </p:spPr>
      </p:pic>
      <p:pic>
        <p:nvPicPr>
          <p:cNvPr id="2072" name="Google Shape;2072;p12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438959" y="3291860"/>
            <a:ext cx="957959" cy="239489"/>
          </a:xfrm>
          <a:prstGeom prst="rect">
            <a:avLst/>
          </a:prstGeom>
          <a:noFill/>
          <a:ln>
            <a:noFill/>
          </a:ln>
        </p:spPr>
      </p:pic>
      <p:pic>
        <p:nvPicPr>
          <p:cNvPr id="2073" name="Google Shape;2073;p123"/>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56280" y="3180522"/>
            <a:ext cx="1243069" cy="471416"/>
          </a:xfrm>
          <a:prstGeom prst="rect">
            <a:avLst/>
          </a:prstGeom>
          <a:noFill/>
          <a:ln>
            <a:noFill/>
          </a:ln>
        </p:spPr>
      </p:pic>
      <p:pic>
        <p:nvPicPr>
          <p:cNvPr id="2074" name="Google Shape;2074;p1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5558709" y="3271161"/>
            <a:ext cx="1036046" cy="281085"/>
          </a:xfrm>
          <a:prstGeom prst="rect">
            <a:avLst/>
          </a:prstGeom>
          <a:noFill/>
          <a:ln>
            <a:noFill/>
          </a:ln>
        </p:spPr>
      </p:pic>
      <p:pic>
        <p:nvPicPr>
          <p:cNvPr id="2075" name="Google Shape;2075;p123"/>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871891" y="5179622"/>
            <a:ext cx="1853046" cy="298224"/>
          </a:xfrm>
          <a:prstGeom prst="rect">
            <a:avLst/>
          </a:prstGeom>
          <a:noFill/>
          <a:ln>
            <a:noFill/>
          </a:ln>
        </p:spPr>
      </p:pic>
      <p:pic>
        <p:nvPicPr>
          <p:cNvPr id="2076" name="Google Shape;2076;p123"/>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699183" y="4896128"/>
            <a:ext cx="1015969" cy="571482"/>
          </a:xfrm>
          <a:prstGeom prst="rect">
            <a:avLst/>
          </a:prstGeom>
          <a:noFill/>
          <a:ln>
            <a:noFill/>
          </a:ln>
        </p:spPr>
      </p:pic>
      <p:pic>
        <p:nvPicPr>
          <p:cNvPr id="2077" name="Google Shape;2077;p12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9224790" y="5204793"/>
            <a:ext cx="1172852" cy="316670"/>
          </a:xfrm>
          <a:prstGeom prst="rect">
            <a:avLst/>
          </a:prstGeom>
          <a:noFill/>
          <a:ln>
            <a:noFill/>
          </a:ln>
        </p:spPr>
      </p:pic>
      <p:pic>
        <p:nvPicPr>
          <p:cNvPr id="2078" name="Google Shape;2078;p123"/>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907282" y="5178287"/>
            <a:ext cx="744625" cy="306300"/>
          </a:xfrm>
          <a:prstGeom prst="rect">
            <a:avLst/>
          </a:prstGeom>
          <a:noFill/>
          <a:ln>
            <a:noFill/>
          </a:ln>
        </p:spPr>
      </p:pic>
      <p:pic>
        <p:nvPicPr>
          <p:cNvPr id="2079" name="Google Shape;2079;p123"/>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161546" y="5096199"/>
            <a:ext cx="751466" cy="350414"/>
          </a:xfrm>
          <a:prstGeom prst="rect">
            <a:avLst/>
          </a:prstGeom>
          <a:noFill/>
          <a:ln>
            <a:noFill/>
          </a:ln>
        </p:spPr>
      </p:pic>
      <p:pic>
        <p:nvPicPr>
          <p:cNvPr id="2080" name="Google Shape;2080;p123"/>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3422652" y="5218970"/>
            <a:ext cx="1040967" cy="268354"/>
          </a:xfrm>
          <a:prstGeom prst="rect">
            <a:avLst/>
          </a:prstGeom>
          <a:noFill/>
          <a:ln>
            <a:noFill/>
          </a:ln>
        </p:spPr>
      </p:pic>
      <p:pic>
        <p:nvPicPr>
          <p:cNvPr id="2081" name="Google Shape;2081;p123"/>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973256" y="5125278"/>
            <a:ext cx="873163" cy="381479"/>
          </a:xfrm>
          <a:prstGeom prst="rect">
            <a:avLst/>
          </a:prstGeom>
          <a:noFill/>
          <a:ln>
            <a:noFill/>
          </a:ln>
        </p:spPr>
      </p:pic>
      <p:pic>
        <p:nvPicPr>
          <p:cNvPr id="2082" name="Google Shape;2082;p123"/>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4568126" y="6060065"/>
            <a:ext cx="941812" cy="174906"/>
          </a:xfrm>
          <a:prstGeom prst="rect">
            <a:avLst/>
          </a:prstGeom>
          <a:noFill/>
          <a:ln>
            <a:noFill/>
          </a:ln>
        </p:spPr>
      </p:pic>
      <p:pic>
        <p:nvPicPr>
          <p:cNvPr id="2083" name="Google Shape;2083;p123"/>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6144420" y="6019817"/>
            <a:ext cx="748249" cy="255402"/>
          </a:xfrm>
          <a:prstGeom prst="rect">
            <a:avLst/>
          </a:prstGeom>
          <a:noFill/>
          <a:ln>
            <a:noFill/>
          </a:ln>
        </p:spPr>
      </p:pic>
      <p:pic>
        <p:nvPicPr>
          <p:cNvPr id="2084" name="Google Shape;2084;p123"/>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527151" y="6011149"/>
            <a:ext cx="1137320" cy="272738"/>
          </a:xfrm>
          <a:prstGeom prst="rect">
            <a:avLst/>
          </a:prstGeom>
          <a:noFill/>
          <a:ln>
            <a:noFill/>
          </a:ln>
        </p:spPr>
      </p:pic>
      <p:pic>
        <p:nvPicPr>
          <p:cNvPr id="2085" name="Google Shape;2085;p123"/>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9298953" y="6035612"/>
            <a:ext cx="985661" cy="223813"/>
          </a:xfrm>
          <a:prstGeom prst="rect">
            <a:avLst/>
          </a:prstGeom>
          <a:noFill/>
          <a:ln>
            <a:noFill/>
          </a:ln>
        </p:spPr>
      </p:pic>
      <p:pic>
        <p:nvPicPr>
          <p:cNvPr id="2086" name="Google Shape;2086;p123"/>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919096" y="6025760"/>
            <a:ext cx="1217572" cy="243516"/>
          </a:xfrm>
          <a:prstGeom prst="rect">
            <a:avLst/>
          </a:prstGeom>
          <a:noFill/>
          <a:ln>
            <a:noFill/>
          </a:ln>
        </p:spPr>
      </p:pic>
      <p:pic>
        <p:nvPicPr>
          <p:cNvPr id="2087" name="Google Shape;2087;p123"/>
          <p:cNvPicPr preferRelativeResize="0"/>
          <p:nvPr/>
        </p:nvPicPr>
        <p:blipFill rotWithShape="1">
          <a:blip r:embed="rId22" cstate="email">
            <a:alphaModFix/>
            <a:extLst>
              <a:ext uri="{28A0092B-C50C-407E-A947-70E740481C1C}">
                <a14:useLocalDpi xmlns:a14="http://schemas.microsoft.com/office/drawing/2010/main"/>
              </a:ext>
            </a:extLst>
          </a:blip>
          <a:srcRect l="16377" t="27568" r="17319" b="27214"/>
          <a:stretch/>
        </p:blipFill>
        <p:spPr>
          <a:xfrm>
            <a:off x="6122206" y="6687799"/>
            <a:ext cx="592740" cy="227379"/>
          </a:xfrm>
          <a:prstGeom prst="rect">
            <a:avLst/>
          </a:prstGeom>
          <a:noFill/>
          <a:ln>
            <a:noFill/>
          </a:ln>
        </p:spPr>
      </p:pic>
      <p:pic>
        <p:nvPicPr>
          <p:cNvPr id="2088" name="Google Shape;2088;p123"/>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939537" y="6516046"/>
            <a:ext cx="789727" cy="613335"/>
          </a:xfrm>
          <a:prstGeom prst="rect">
            <a:avLst/>
          </a:prstGeom>
          <a:noFill/>
          <a:ln>
            <a:noFill/>
          </a:ln>
        </p:spPr>
      </p:pic>
      <p:pic>
        <p:nvPicPr>
          <p:cNvPr id="2089" name="Google Shape;2089;p123"/>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3898865" y="8423195"/>
            <a:ext cx="1242977" cy="454334"/>
          </a:xfrm>
          <a:prstGeom prst="rect">
            <a:avLst/>
          </a:prstGeom>
          <a:noFill/>
          <a:ln>
            <a:noFill/>
          </a:ln>
        </p:spPr>
      </p:pic>
      <p:pic>
        <p:nvPicPr>
          <p:cNvPr id="2090" name="Google Shape;2090;p123"/>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5603992" y="8475628"/>
            <a:ext cx="1149586" cy="357732"/>
          </a:xfrm>
          <a:prstGeom prst="rect">
            <a:avLst/>
          </a:prstGeom>
          <a:noFill/>
          <a:ln>
            <a:noFill/>
          </a:ln>
        </p:spPr>
      </p:pic>
      <p:pic>
        <p:nvPicPr>
          <p:cNvPr id="2091" name="Google Shape;2091;p123"/>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8819380" y="8476426"/>
            <a:ext cx="861146" cy="348123"/>
          </a:xfrm>
          <a:prstGeom prst="rect">
            <a:avLst/>
          </a:prstGeom>
          <a:noFill/>
          <a:ln>
            <a:noFill/>
          </a:ln>
        </p:spPr>
      </p:pic>
      <p:pic>
        <p:nvPicPr>
          <p:cNvPr id="2092" name="Google Shape;2092;p123"/>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0142676" y="8534400"/>
            <a:ext cx="755163" cy="264012"/>
          </a:xfrm>
          <a:prstGeom prst="rect">
            <a:avLst/>
          </a:prstGeom>
          <a:noFill/>
          <a:ln>
            <a:noFill/>
          </a:ln>
        </p:spPr>
      </p:pic>
      <p:pic>
        <p:nvPicPr>
          <p:cNvPr id="2093" name="Google Shape;2093;p123"/>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11359989" y="8547779"/>
            <a:ext cx="616090" cy="180216"/>
          </a:xfrm>
          <a:prstGeom prst="rect">
            <a:avLst/>
          </a:prstGeom>
          <a:noFill/>
          <a:ln>
            <a:noFill/>
          </a:ln>
        </p:spPr>
      </p:pic>
      <p:pic>
        <p:nvPicPr>
          <p:cNvPr id="2094" name="Google Shape;2094;p123"/>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12438229" y="8534399"/>
            <a:ext cx="915466" cy="245433"/>
          </a:xfrm>
          <a:prstGeom prst="rect">
            <a:avLst/>
          </a:prstGeom>
          <a:noFill/>
          <a:ln>
            <a:noFill/>
          </a:ln>
        </p:spPr>
      </p:pic>
      <p:pic>
        <p:nvPicPr>
          <p:cNvPr id="2095" name="Google Shape;2095;p123"/>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13815845" y="8351416"/>
            <a:ext cx="797584" cy="429325"/>
          </a:xfrm>
          <a:prstGeom prst="rect">
            <a:avLst/>
          </a:prstGeom>
          <a:noFill/>
          <a:ln>
            <a:noFill/>
          </a:ln>
        </p:spPr>
      </p:pic>
      <p:pic>
        <p:nvPicPr>
          <p:cNvPr id="2096" name="Google Shape;2096;p123"/>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15075578" y="8441635"/>
            <a:ext cx="721635" cy="277687"/>
          </a:xfrm>
          <a:prstGeom prst="rect">
            <a:avLst/>
          </a:prstGeom>
          <a:noFill/>
          <a:ln>
            <a:noFill/>
          </a:ln>
        </p:spPr>
      </p:pic>
      <p:pic>
        <p:nvPicPr>
          <p:cNvPr id="2097" name="Google Shape;2097;p12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6234578" y="5139679"/>
            <a:ext cx="954966" cy="365456"/>
          </a:xfrm>
          <a:prstGeom prst="rect">
            <a:avLst/>
          </a:prstGeom>
          <a:noFill/>
          <a:ln>
            <a:noFill/>
          </a:ln>
        </p:spPr>
      </p:pic>
      <p:cxnSp>
        <p:nvCxnSpPr>
          <p:cNvPr id="2098" name="Google Shape;2098;p123"/>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2099" name="Google Shape;2099;p123"/>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2100" name="Google Shape;2100;p1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2101" name="Google Shape;2101;p12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15728" y="8412602"/>
            <a:ext cx="1141502" cy="482743"/>
          </a:xfrm>
          <a:prstGeom prst="rect">
            <a:avLst/>
          </a:prstGeom>
          <a:noFill/>
          <a:ln>
            <a:noFill/>
          </a:ln>
        </p:spPr>
      </p:pic>
      <p:pic>
        <p:nvPicPr>
          <p:cNvPr id="2102" name="Google Shape;2102;p123"/>
          <p:cNvPicPr preferRelativeResize="0"/>
          <p:nvPr/>
        </p:nvPicPr>
        <p:blipFill>
          <a:blip r:embed="rId32" cstate="email">
            <a:alphaModFix/>
            <a:extLst>
              <a:ext uri="{28A0092B-C50C-407E-A947-70E740481C1C}">
                <a14:useLocalDpi xmlns:a14="http://schemas.microsoft.com/office/drawing/2010/main"/>
              </a:ext>
            </a:extLst>
          </a:blip>
          <a:stretch>
            <a:fillRect/>
          </a:stretch>
        </p:blipFill>
        <p:spPr>
          <a:xfrm>
            <a:off x="10224484" y="3226250"/>
            <a:ext cx="679678" cy="357725"/>
          </a:xfrm>
          <a:prstGeom prst="rect">
            <a:avLst/>
          </a:prstGeom>
          <a:noFill/>
          <a:ln>
            <a:noFill/>
          </a:ln>
        </p:spPr>
      </p:pic>
      <p:pic>
        <p:nvPicPr>
          <p:cNvPr id="2103" name="Google Shape;2103;p12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363523" y="3089268"/>
            <a:ext cx="616075" cy="616083"/>
          </a:xfrm>
          <a:prstGeom prst="rect">
            <a:avLst/>
          </a:prstGeom>
          <a:noFill/>
          <a:ln>
            <a:noFill/>
          </a:ln>
        </p:spPr>
      </p:pic>
      <p:pic>
        <p:nvPicPr>
          <p:cNvPr id="2104" name="Google Shape;2104;p123"/>
          <p:cNvPicPr preferRelativeResize="0"/>
          <p:nvPr/>
        </p:nvPicPr>
        <p:blipFill>
          <a:blip r:embed="rId34" cstate="email">
            <a:alphaModFix/>
            <a:extLst>
              <a:ext uri="{28A0092B-C50C-407E-A947-70E740481C1C}">
                <a14:useLocalDpi xmlns:a14="http://schemas.microsoft.com/office/drawing/2010/main"/>
              </a:ext>
            </a:extLst>
          </a:blip>
          <a:stretch>
            <a:fillRect/>
          </a:stretch>
        </p:blipFill>
        <p:spPr>
          <a:xfrm>
            <a:off x="12771150" y="6006494"/>
            <a:ext cx="1137325" cy="282049"/>
          </a:xfrm>
          <a:prstGeom prst="rect">
            <a:avLst/>
          </a:prstGeom>
          <a:noFill/>
          <a:ln>
            <a:noFill/>
          </a:ln>
        </p:spPr>
      </p:pic>
      <p:pic>
        <p:nvPicPr>
          <p:cNvPr id="2105" name="Google Shape;2105;p123"/>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9534645" y="6391851"/>
            <a:ext cx="1243074" cy="932299"/>
          </a:xfrm>
          <a:prstGeom prst="rect">
            <a:avLst/>
          </a:prstGeom>
          <a:noFill/>
          <a:ln>
            <a:noFill/>
          </a:ln>
        </p:spPr>
      </p:pic>
      <p:pic>
        <p:nvPicPr>
          <p:cNvPr id="2106" name="Google Shape;2106;p12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002309" y="6549955"/>
            <a:ext cx="616075" cy="616083"/>
          </a:xfrm>
          <a:prstGeom prst="rect">
            <a:avLst/>
          </a:prstGeom>
          <a:noFill/>
          <a:ln>
            <a:noFill/>
          </a:ln>
        </p:spPr>
      </p:pic>
      <p:pic>
        <p:nvPicPr>
          <p:cNvPr id="2107" name="Google Shape;2107;p123"/>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11842975" y="6418175"/>
            <a:ext cx="1172850" cy="879638"/>
          </a:xfrm>
          <a:prstGeom prst="rect">
            <a:avLst/>
          </a:prstGeom>
          <a:noFill/>
          <a:ln>
            <a:noFill/>
          </a:ln>
        </p:spPr>
      </p:pic>
      <p:pic>
        <p:nvPicPr>
          <p:cNvPr id="2108" name="Google Shape;2108;p123"/>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24"/>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2115" name="Google Shape;2115;p124"/>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2116" name="Google Shape;2116;p124"/>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2117" name="Google Shape;2117;p124"/>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2118" name="Google Shape;2118;p1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61606" y="4564834"/>
            <a:ext cx="3971138" cy="1235752"/>
          </a:xfrm>
          <a:prstGeom prst="rect">
            <a:avLst/>
          </a:prstGeom>
          <a:noFill/>
          <a:ln>
            <a:noFill/>
          </a:ln>
        </p:spPr>
      </p:pic>
      <p:sp>
        <p:nvSpPr>
          <p:cNvPr id="2119" name="Google Shape;2119;p1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2120" name="Google Shape;2120;p12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2121" name="Google Shape;2121;p124"/>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4"/>
          <p:cNvSpPr txBox="1">
            <a:spLocks noGrp="1"/>
          </p:cNvSpPr>
          <p:nvPr>
            <p:ph type="title"/>
          </p:nvPr>
        </p:nvSpPr>
        <p:spPr>
          <a:xfrm>
            <a:off x="830580" y="6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Lightning-fast performance on real-world use cases</a:t>
            </a:r>
            <a:endParaRPr/>
          </a:p>
        </p:txBody>
      </p:sp>
      <p:sp>
        <p:nvSpPr>
          <p:cNvPr id="724" name="Google Shape;724;p44"/>
          <p:cNvSpPr txBox="1"/>
          <p:nvPr/>
        </p:nvSpPr>
        <p:spPr>
          <a:xfrm>
            <a:off x="830575" y="2212925"/>
            <a:ext cx="9102600" cy="54384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GPU Big Data Benchmark (GPU-BDB) is a data science benchmark derived from TPCx-BB, consisting of 30 end-to-end queries representing real-world ETL and Machine Learning workflows. It involves both structured and unstructured data. The benchmark starts with reading data from disk, performs common analytical and ML techniques (including NLP), then writes results back to disk to simulate a real world workflow.</a:t>
            </a:r>
            <a:endParaRPr sz="2100">
              <a:solidFill>
                <a:schemeClr val="dk2"/>
              </a:solidFill>
            </a:endParaRPr>
          </a:p>
          <a:p>
            <a:pPr marL="76200" lvl="0" indent="0" algn="l" rtl="0">
              <a:lnSpc>
                <a:spcPct val="90000"/>
              </a:lnSpc>
              <a:spcBef>
                <a:spcPts val="1000"/>
              </a:spcBef>
              <a:spcAft>
                <a:spcPts val="0"/>
              </a:spcAft>
              <a:buClr>
                <a:srgbClr val="CDCDCD"/>
              </a:buClr>
              <a:buSzPts val="3600"/>
              <a:buFont typeface="Trebuchet MS"/>
              <a:buNone/>
            </a:pPr>
            <a:endParaRPr sz="2400">
              <a:solidFill>
                <a:srgbClr val="5E5E5E"/>
              </a:solidFill>
              <a:latin typeface="Trebuchet MS"/>
              <a:ea typeface="Trebuchet MS"/>
              <a:cs typeface="Trebuchet MS"/>
              <a:sym typeface="Trebuchet MS"/>
            </a:endParaRPr>
          </a:p>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Results at 10TB scale show RAPIDS’ performance increasing over time, while TCO continues to go down. The recently announced DGX-A100 640GB is perfectly suited to data science workloads, and lets us do more work in almost half as many nodes as the DGX-A100 320GB (6 nodes vs 10) for even better TCO.</a:t>
            </a:r>
            <a:endParaRPr sz="2200">
              <a:solidFill>
                <a:schemeClr val="accent4"/>
              </a:solidFill>
              <a:latin typeface="Trebuchet MS"/>
              <a:ea typeface="Trebuchet MS"/>
              <a:cs typeface="Trebuchet MS"/>
              <a:sym typeface="Trebuchet MS"/>
            </a:endParaRPr>
          </a:p>
        </p:txBody>
      </p:sp>
      <p:grpSp>
        <p:nvGrpSpPr>
          <p:cNvPr id="725" name="Google Shape;725;p44"/>
          <p:cNvGrpSpPr/>
          <p:nvPr/>
        </p:nvGrpSpPr>
        <p:grpSpPr>
          <a:xfrm>
            <a:off x="911538" y="7651321"/>
            <a:ext cx="6521783" cy="1485653"/>
            <a:chOff x="2049525" y="7651321"/>
            <a:chExt cx="6521783" cy="1485653"/>
          </a:xfrm>
        </p:grpSpPr>
        <p:pic>
          <p:nvPicPr>
            <p:cNvPr id="726" name="Google Shape;726;p4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49525" y="7767793"/>
              <a:ext cx="1523485" cy="1252708"/>
            </a:xfrm>
            <a:prstGeom prst="rect">
              <a:avLst/>
            </a:prstGeom>
            <a:noFill/>
            <a:ln>
              <a:noFill/>
            </a:ln>
          </p:spPr>
        </p:pic>
        <p:pic>
          <p:nvPicPr>
            <p:cNvPr id="727" name="Google Shape;727;p44"/>
            <p:cNvPicPr preferRelativeResize="0"/>
            <p:nvPr/>
          </p:nvPicPr>
          <p:blipFill rotWithShape="1">
            <a:blip r:embed="rId4">
              <a:alphaModFix/>
            </a:blip>
            <a:srcRect/>
            <a:stretch/>
          </p:blipFill>
          <p:spPr>
            <a:xfrm>
              <a:off x="3934055" y="7651321"/>
              <a:ext cx="1485638" cy="1485653"/>
            </a:xfrm>
            <a:prstGeom prst="rect">
              <a:avLst/>
            </a:prstGeom>
            <a:noFill/>
            <a:ln>
              <a:noFill/>
            </a:ln>
          </p:spPr>
        </p:pic>
        <p:pic>
          <p:nvPicPr>
            <p:cNvPr id="728" name="Google Shape;728;p44" descr="A close up of a sign&#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80738" y="7770068"/>
              <a:ext cx="1214763" cy="1248160"/>
            </a:xfrm>
            <a:prstGeom prst="rect">
              <a:avLst/>
            </a:prstGeom>
            <a:noFill/>
            <a:ln>
              <a:noFill/>
            </a:ln>
          </p:spPr>
        </p:pic>
        <p:pic>
          <p:nvPicPr>
            <p:cNvPr id="729" name="Google Shape;729;p4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356546" y="7786761"/>
              <a:ext cx="1214763" cy="1214774"/>
            </a:xfrm>
            <a:prstGeom prst="rect">
              <a:avLst/>
            </a:prstGeom>
            <a:noFill/>
            <a:ln>
              <a:noFill/>
            </a:ln>
          </p:spPr>
        </p:pic>
      </p:grpSp>
      <p:pic>
        <p:nvPicPr>
          <p:cNvPr id="730" name="Google Shape;730;p4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9940739" y="2281831"/>
            <a:ext cx="7830481" cy="4881502"/>
          </a:xfrm>
          <a:prstGeom prst="rect">
            <a:avLst/>
          </a:prstGeom>
          <a:noFill/>
          <a:ln>
            <a:noFill/>
          </a:ln>
        </p:spPr>
      </p:pic>
      <p:sp>
        <p:nvSpPr>
          <p:cNvPr id="731" name="Google Shape;731;p44"/>
          <p:cNvSpPr txBox="1"/>
          <p:nvPr/>
        </p:nvSpPr>
        <p:spPr>
          <a:xfrm>
            <a:off x="10071561" y="7056520"/>
            <a:ext cx="7568700" cy="3172800"/>
          </a:xfrm>
          <a:prstGeom prst="rect">
            <a:avLst/>
          </a:prstGeom>
          <a:noFill/>
          <a:ln>
            <a:noFill/>
          </a:ln>
        </p:spPr>
        <p:txBody>
          <a:bodyPr spcFirstLastPara="1" wrap="square" lIns="91425" tIns="45675" rIns="91425" bIns="45675" anchor="t" anchorCtr="0">
            <a:noAutofit/>
          </a:bodyPr>
          <a:lstStyle/>
          <a:p>
            <a:pPr marL="76200" marR="0" lvl="0" indent="0" algn="ctr" rtl="0">
              <a:lnSpc>
                <a:spcPct val="90000"/>
              </a:lnSpc>
              <a:spcBef>
                <a:spcPts val="1000"/>
              </a:spcBef>
              <a:spcAft>
                <a:spcPts val="0"/>
              </a:spcAft>
              <a:buClr>
                <a:srgbClr val="CDCDCD"/>
              </a:buClr>
              <a:buSzPts val="3600"/>
              <a:buFont typeface="Trebuchet MS"/>
              <a:buNone/>
            </a:pPr>
            <a:r>
              <a:rPr lang="en-US" sz="2400" b="1" i="0" u="none" strike="noStrike" cap="none">
                <a:solidFill>
                  <a:srgbClr val="5E5E5E"/>
                </a:solidFill>
                <a:latin typeface="Trebuchet MS"/>
                <a:ea typeface="Trebuchet MS"/>
                <a:cs typeface="Trebuchet MS"/>
                <a:sym typeface="Trebuchet MS"/>
              </a:rPr>
              <a:t>Continuous Improvement</a:t>
            </a:r>
            <a:endParaRPr sz="2100"/>
          </a:p>
          <a:p>
            <a:pPr marL="457200" marR="0" lvl="0" indent="-381000" algn="l" rtl="0">
              <a:lnSpc>
                <a:spcPct val="90000"/>
              </a:lnSpc>
              <a:spcBef>
                <a:spcPts val="100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2.8x performance, almost a third the nodes, and cheaper to boot—in &lt;1 year</a:t>
            </a:r>
            <a:endParaRPr sz="2100"/>
          </a:p>
          <a:p>
            <a:pPr marL="457200" marR="0" lvl="0" indent="-381000" algn="l" rtl="0">
              <a:lnSpc>
                <a:spcPct val="90000"/>
              </a:lnSpc>
              <a:spcBef>
                <a:spcPts val="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BlazingSQL at 10TB showing 25% improvement compared to Dask over TCP</a:t>
            </a:r>
            <a:endParaRPr sz="2100"/>
          </a:p>
          <a:p>
            <a:pPr marL="457200" marR="0" lvl="0" indent="-381000" algn="l" rtl="0">
              <a:lnSpc>
                <a:spcPct val="90000"/>
              </a:lnSpc>
              <a:spcBef>
                <a:spcPts val="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Q27 faster and more accurate with hugging Face</a:t>
            </a:r>
            <a:endParaRPr sz="2100"/>
          </a:p>
          <a:p>
            <a:pPr marL="76200" marR="0" lvl="0" indent="0" algn="l" rtl="0">
              <a:lnSpc>
                <a:spcPct val="90000"/>
              </a:lnSpc>
              <a:spcBef>
                <a:spcPts val="1500"/>
              </a:spcBef>
              <a:spcAft>
                <a:spcPts val="0"/>
              </a:spcAft>
              <a:buClr>
                <a:srgbClr val="CDCDCD"/>
              </a:buClr>
              <a:buSzPts val="3600"/>
              <a:buFont typeface="Trebuchet MS"/>
              <a:buNone/>
            </a:pPr>
            <a:endParaRPr sz="2400" b="0" i="0" u="none" strike="noStrike" cap="none">
              <a:solidFill>
                <a:srgbClr val="5E5E5E"/>
              </a:solidFill>
              <a:latin typeface="Trebuchet MS"/>
              <a:ea typeface="Trebuchet MS"/>
              <a:cs typeface="Trebuchet MS"/>
              <a:sym typeface="Trebuchet MS"/>
            </a:endParaRPr>
          </a:p>
        </p:txBody>
      </p:sp>
      <p:pic>
        <p:nvPicPr>
          <p:cNvPr id="732" name="Google Shape;732;p44" descr="Hugging Face – On a mission to solve NLP, one commit at a tim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916896" y="7743598"/>
            <a:ext cx="1374079" cy="137407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2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2127" name="Google Shape;2127;p12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2128" name="Google Shape;2128;p12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29" name="Google Shape;2129;p1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2130" name="Google Shape;2130;p12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2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2136" name="Google Shape;2136;p12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2137" name="Google Shape;2137;p126"/>
          <p:cNvSpPr txBox="1"/>
          <p:nvPr/>
        </p:nvSpPr>
        <p:spPr>
          <a:xfrm>
            <a:off x="830575" y="34805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Incredibly fast distributed SQL engine on GPUs--natively compatible with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38" name="Google Shape;2138;p126" title="Chart"/>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826875" y="2820300"/>
            <a:ext cx="7630600" cy="4761575"/>
          </a:xfrm>
          <a:prstGeom prst="rect">
            <a:avLst/>
          </a:prstGeom>
          <a:noFill/>
          <a:ln>
            <a:noFill/>
          </a:ln>
        </p:spPr>
      </p:pic>
      <p:sp>
        <p:nvSpPr>
          <p:cNvPr id="2139" name="Google Shape;2139;p126"/>
          <p:cNvSpPr/>
          <p:nvPr/>
        </p:nvSpPr>
        <p:spPr>
          <a:xfrm>
            <a:off x="14032000" y="5467550"/>
            <a:ext cx="2890800" cy="2114400"/>
          </a:xfrm>
          <a:prstGeom prst="rect">
            <a:avLst/>
          </a:prstGeom>
          <a:noFill/>
          <a:ln w="28575" cap="flat" cmpd="sng">
            <a:solidFill>
              <a:srgbClr val="79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6"/>
          <p:cNvSpPr txBox="1"/>
          <p:nvPr/>
        </p:nvSpPr>
        <p:spPr>
          <a:xfrm>
            <a:off x="10588750" y="7678800"/>
            <a:ext cx="6660000" cy="1308000"/>
          </a:xfrm>
          <a:prstGeom prst="rect">
            <a:avLst/>
          </a:prstGeom>
          <a:noFill/>
          <a:ln>
            <a:noFill/>
          </a:ln>
        </p:spPr>
        <p:txBody>
          <a:bodyPr spcFirstLastPara="1" wrap="square" lIns="91425" tIns="91425" rIns="91425" bIns="91425" anchor="t" anchorCtr="0">
            <a:noAutofit/>
          </a:bodyPr>
          <a:lstStyle/>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GPU Big Data Benchmark (GPU-BDB) is a data science benchmark consisting of 30 end-to-end queries representing real-world ETL and Machine Learning workflows, involving both structured and unstructured data. </a:t>
            </a:r>
            <a:endParaRPr sz="1800">
              <a:solidFill>
                <a:srgbClr val="868686"/>
              </a:solidFill>
              <a:latin typeface="Trebuchet MS"/>
              <a:ea typeface="Trebuchet MS"/>
              <a:cs typeface="Trebuchet MS"/>
              <a:sym typeface="Trebuchet MS"/>
            </a:endParaRPr>
          </a:p>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Using BlazingSQL, we saw a </a:t>
            </a:r>
            <a:r>
              <a:rPr lang="en-US" sz="1800" b="1">
                <a:solidFill>
                  <a:srgbClr val="868686"/>
                </a:solidFill>
                <a:latin typeface="Trebuchet MS"/>
                <a:ea typeface="Trebuchet MS"/>
                <a:cs typeface="Trebuchet MS"/>
                <a:sym typeface="Trebuchet MS"/>
              </a:rPr>
              <a:t>20% increase in performance -- on 6 fewer nodes</a:t>
            </a:r>
            <a:r>
              <a:rPr lang="en-US" sz="1800">
                <a:solidFill>
                  <a:srgbClr val="868686"/>
                </a:solidFill>
                <a:latin typeface="Trebuchet MS"/>
                <a:ea typeface="Trebuchet MS"/>
                <a:cs typeface="Trebuchet MS"/>
                <a:sym typeface="Trebuchet MS"/>
              </a:rPr>
              <a:t>!</a:t>
            </a:r>
            <a:endParaRPr sz="1800">
              <a:latin typeface="Trebuchet MS"/>
              <a:ea typeface="Trebuchet MS"/>
              <a:cs typeface="Trebuchet MS"/>
              <a:sym typeface="Trebuchet MS"/>
            </a:endParaRPr>
          </a:p>
        </p:txBody>
      </p:sp>
      <p:sp>
        <p:nvSpPr>
          <p:cNvPr id="2141" name="Google Shape;2141;p126"/>
          <p:cNvSpPr txBox="1"/>
          <p:nvPr/>
        </p:nvSpPr>
        <p:spPr>
          <a:xfrm>
            <a:off x="14601100" y="5012075"/>
            <a:ext cx="17526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9B900"/>
                </a:solidFill>
                <a:latin typeface="Trebuchet MS"/>
                <a:ea typeface="Trebuchet MS"/>
                <a:cs typeface="Trebuchet MS"/>
                <a:sym typeface="Trebuchet MS"/>
              </a:rPr>
              <a:t>GPU-BDB with BSQL</a:t>
            </a:r>
            <a:endParaRPr>
              <a:solidFill>
                <a:srgbClr val="79B9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grpSp>
        <p:nvGrpSpPr>
          <p:cNvPr id="2146" name="Google Shape;2146;p127"/>
          <p:cNvGrpSpPr/>
          <p:nvPr/>
        </p:nvGrpSpPr>
        <p:grpSpPr>
          <a:xfrm>
            <a:off x="4073889" y="6493096"/>
            <a:ext cx="10226986" cy="2949048"/>
            <a:chOff x="4580835" y="6441743"/>
            <a:chExt cx="10226986" cy="3016155"/>
          </a:xfrm>
        </p:grpSpPr>
        <p:grpSp>
          <p:nvGrpSpPr>
            <p:cNvPr id="2147" name="Google Shape;2147;p127"/>
            <p:cNvGrpSpPr/>
            <p:nvPr/>
          </p:nvGrpSpPr>
          <p:grpSpPr>
            <a:xfrm>
              <a:off x="4580835" y="6441743"/>
              <a:ext cx="10226986" cy="3016155"/>
              <a:chOff x="9925878" y="2310106"/>
              <a:chExt cx="7063900" cy="2358730"/>
            </a:xfrm>
          </p:grpSpPr>
          <p:sp>
            <p:nvSpPr>
              <p:cNvPr id="2148" name="Google Shape;2148;p12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149" name="Google Shape;2149;p12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150" name="Google Shape;2150;p127"/>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151" name="Google Shape;2151;p1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152" name="Google Shape;2152;p127"/>
          <p:cNvGrpSpPr/>
          <p:nvPr/>
        </p:nvGrpSpPr>
        <p:grpSpPr>
          <a:xfrm>
            <a:off x="4580870" y="2558966"/>
            <a:ext cx="9126262" cy="3496299"/>
            <a:chOff x="4515554" y="2558966"/>
            <a:chExt cx="9126262" cy="3496299"/>
          </a:xfrm>
        </p:grpSpPr>
        <p:cxnSp>
          <p:nvCxnSpPr>
            <p:cNvPr id="2153" name="Google Shape;2153;p127"/>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154" name="Google Shape;2154;p1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flipH="1">
              <a:off x="8539140" y="2718932"/>
              <a:ext cx="1570653" cy="1533005"/>
            </a:xfrm>
            <a:prstGeom prst="rect">
              <a:avLst/>
            </a:prstGeom>
            <a:noFill/>
            <a:ln>
              <a:noFill/>
            </a:ln>
          </p:spPr>
        </p:pic>
        <p:grpSp>
          <p:nvGrpSpPr>
            <p:cNvPr id="2155" name="Google Shape;2155;p127"/>
            <p:cNvGrpSpPr/>
            <p:nvPr/>
          </p:nvGrpSpPr>
          <p:grpSpPr>
            <a:xfrm>
              <a:off x="4722874" y="4842035"/>
              <a:ext cx="758692" cy="376180"/>
              <a:chOff x="5528863" y="4935382"/>
              <a:chExt cx="758692" cy="376180"/>
            </a:xfrm>
          </p:grpSpPr>
          <p:sp>
            <p:nvSpPr>
              <p:cNvPr id="2156" name="Google Shape;2156;p127"/>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57" name="Google Shape;2157;p127"/>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158" name="Google Shape;2158;p127"/>
            <p:cNvGrpSpPr/>
            <p:nvPr/>
          </p:nvGrpSpPr>
          <p:grpSpPr>
            <a:xfrm>
              <a:off x="6340131" y="4842967"/>
              <a:ext cx="758692" cy="376180"/>
              <a:chOff x="7042592" y="4947054"/>
              <a:chExt cx="758692" cy="376180"/>
            </a:xfrm>
          </p:grpSpPr>
          <p:sp>
            <p:nvSpPr>
              <p:cNvPr id="2159" name="Google Shape;2159;p127"/>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60" name="Google Shape;2160;p127"/>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161" name="Google Shape;2161;p127"/>
            <p:cNvGrpSpPr/>
            <p:nvPr/>
          </p:nvGrpSpPr>
          <p:grpSpPr>
            <a:xfrm>
              <a:off x="6040955" y="5289629"/>
              <a:ext cx="1034811" cy="673778"/>
              <a:chOff x="6691656" y="5269186"/>
              <a:chExt cx="1034811" cy="673778"/>
            </a:xfrm>
          </p:grpSpPr>
          <p:sp>
            <p:nvSpPr>
              <p:cNvPr id="2162" name="Google Shape;2162;p127"/>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63" name="Google Shape;2163;p127"/>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164" name="Google Shape;2164;p127"/>
            <p:cNvGrpSpPr/>
            <p:nvPr/>
          </p:nvGrpSpPr>
          <p:grpSpPr>
            <a:xfrm>
              <a:off x="4766113" y="5289629"/>
              <a:ext cx="979925" cy="673778"/>
              <a:chOff x="5616349" y="5271473"/>
              <a:chExt cx="979925" cy="673778"/>
            </a:xfrm>
          </p:grpSpPr>
          <p:sp>
            <p:nvSpPr>
              <p:cNvPr id="2165" name="Google Shape;2165;p127"/>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166" name="Google Shape;2166;p127"/>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167" name="Google Shape;2167;p127"/>
            <p:cNvGrpSpPr/>
            <p:nvPr/>
          </p:nvGrpSpPr>
          <p:grpSpPr>
            <a:xfrm>
              <a:off x="5543978" y="5603934"/>
              <a:ext cx="746448" cy="451331"/>
              <a:chOff x="6287555" y="5438838"/>
              <a:chExt cx="746448" cy="451331"/>
            </a:xfrm>
          </p:grpSpPr>
          <p:sp>
            <p:nvSpPr>
              <p:cNvPr id="2168" name="Google Shape;2168;p127"/>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69" name="Google Shape;2169;p127"/>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170" name="Google Shape;2170;p127"/>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171" name="Google Shape;2171;p1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172" name="Google Shape;2172;p127"/>
            <p:cNvGrpSpPr/>
            <p:nvPr/>
          </p:nvGrpSpPr>
          <p:grpSpPr>
            <a:xfrm>
              <a:off x="8663528" y="3276091"/>
              <a:ext cx="1318774" cy="588343"/>
              <a:chOff x="3665200" y="1254774"/>
              <a:chExt cx="952699" cy="424983"/>
            </a:xfrm>
          </p:grpSpPr>
          <p:sp>
            <p:nvSpPr>
              <p:cNvPr id="2173" name="Google Shape;2173;p127"/>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174" name="Google Shape;2174;p127"/>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175" name="Google Shape;2175;p127"/>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6" name="Google Shape;2176;p127"/>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7" name="Google Shape;2177;p127"/>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178" name="Google Shape;2178;p127"/>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9" name="Google Shape;2179;p127"/>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180" name="Google Shape;2180;p127"/>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181" name="Google Shape;2181;p127"/>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82" name="Google Shape;2182;p127"/>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183" name="Google Shape;2183;p127"/>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84" name="Google Shape;2184;p127"/>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185" name="Google Shape;2185;p127"/>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86" name="Google Shape;2186;p127"/>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87" name="Google Shape;2187;p127"/>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2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193" name="Google Shape;2193;p128"/>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194" name="Google Shape;2194;p128"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58900" y="3640875"/>
            <a:ext cx="7998576" cy="4945775"/>
          </a:xfrm>
          <a:prstGeom prst="rect">
            <a:avLst/>
          </a:prstGeom>
          <a:noFill/>
          <a:ln>
            <a:noFill/>
          </a:ln>
        </p:spPr>
      </p:pic>
      <p:sp>
        <p:nvSpPr>
          <p:cNvPr id="2195" name="Google Shape;2195;p128"/>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00"/>
        <p:cNvGrpSpPr/>
        <p:nvPr/>
      </p:nvGrpSpPr>
      <p:grpSpPr>
        <a:xfrm>
          <a:off x="0" y="0"/>
          <a:ext cx="0" cy="0"/>
          <a:chOff x="0" y="0"/>
          <a:chExt cx="0" cy="0"/>
        </a:xfrm>
      </p:grpSpPr>
      <p:pic>
        <p:nvPicPr>
          <p:cNvPr id="2201" name="Google Shape;2201;p1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854989" y="3648774"/>
            <a:ext cx="1652338" cy="1787426"/>
          </a:xfrm>
          <a:prstGeom prst="rect">
            <a:avLst/>
          </a:prstGeom>
          <a:noFill/>
          <a:ln>
            <a:noFill/>
          </a:ln>
        </p:spPr>
      </p:pic>
      <p:pic>
        <p:nvPicPr>
          <p:cNvPr id="2202" name="Google Shape;2202;p1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24141" y="3703233"/>
            <a:ext cx="2297366" cy="1678506"/>
          </a:xfrm>
          <a:prstGeom prst="rect">
            <a:avLst/>
          </a:prstGeom>
          <a:noFill/>
          <a:ln>
            <a:noFill/>
          </a:ln>
        </p:spPr>
      </p:pic>
      <p:pic>
        <p:nvPicPr>
          <p:cNvPr id="2203" name="Google Shape;2203;p1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204" name="Google Shape;2204;p1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786998" y="3769895"/>
            <a:ext cx="2136676" cy="1545182"/>
          </a:xfrm>
          <a:prstGeom prst="rect">
            <a:avLst/>
          </a:prstGeom>
          <a:noFill/>
          <a:ln>
            <a:noFill/>
          </a:ln>
        </p:spPr>
      </p:pic>
      <p:sp>
        <p:nvSpPr>
          <p:cNvPr id="2205" name="Google Shape;2205;p129"/>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206" name="Google Shape;2206;p129"/>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207" name="Google Shape;2207;p129"/>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208" name="Google Shape;2208;p129"/>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209" name="Google Shape;2209;p129"/>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210" name="Google Shape;2210;p129"/>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211" name="Google Shape;2211;p129"/>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212" name="Google Shape;2212;p129"/>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213" name="Google Shape;2213;p12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18"/>
        <p:cNvGrpSpPr/>
        <p:nvPr/>
      </p:nvGrpSpPr>
      <p:grpSpPr>
        <a:xfrm>
          <a:off x="0" y="0"/>
          <a:ext cx="0" cy="0"/>
          <a:chOff x="0" y="0"/>
          <a:chExt cx="0" cy="0"/>
        </a:xfrm>
      </p:grpSpPr>
      <p:grpSp>
        <p:nvGrpSpPr>
          <p:cNvPr id="2219" name="Google Shape;2219;p130"/>
          <p:cNvGrpSpPr/>
          <p:nvPr/>
        </p:nvGrpSpPr>
        <p:grpSpPr>
          <a:xfrm>
            <a:off x="13480231" y="3536352"/>
            <a:ext cx="3193828" cy="3094265"/>
            <a:chOff x="13480231" y="3536352"/>
            <a:chExt cx="3193828" cy="3094265"/>
          </a:xfrm>
        </p:grpSpPr>
        <p:pic>
          <p:nvPicPr>
            <p:cNvPr id="2220" name="Google Shape;2220;p1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221" name="Google Shape;2221;p1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222" name="Google Shape;2222;p130"/>
          <p:cNvPicPr preferRelativeResize="0"/>
          <p:nvPr/>
        </p:nvPicPr>
        <p:blipFill rotWithShape="1">
          <a:blip r:embed="rId5" cstate="screen">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223" name="Google Shape;2223;p1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224" name="Google Shape;2224;p130"/>
          <p:cNvGrpSpPr/>
          <p:nvPr/>
        </p:nvGrpSpPr>
        <p:grpSpPr>
          <a:xfrm>
            <a:off x="1487033" y="3312582"/>
            <a:ext cx="7275443" cy="5088447"/>
            <a:chOff x="387375" y="2004525"/>
            <a:chExt cx="3573024" cy="2734625"/>
          </a:xfrm>
        </p:grpSpPr>
        <p:pic>
          <p:nvPicPr>
            <p:cNvPr id="2225" name="Google Shape;2225;p1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226" name="Google Shape;2226;p1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227" name="Google Shape;2227;p13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228" name="Google Shape;2228;p13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229" name="Google Shape;2229;p130"/>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0" name="Google Shape;2230;p130"/>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1" name="Google Shape;2231;p130"/>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2" name="Google Shape;2232;p130"/>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37"/>
        <p:cNvGrpSpPr/>
        <p:nvPr/>
      </p:nvGrpSpPr>
      <p:grpSpPr>
        <a:xfrm>
          <a:off x="0" y="0"/>
          <a:ext cx="0" cy="0"/>
          <a:chOff x="0" y="0"/>
          <a:chExt cx="0" cy="0"/>
        </a:xfrm>
      </p:grpSpPr>
      <p:sp>
        <p:nvSpPr>
          <p:cNvPr id="2238" name="Google Shape;2238;p13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239" name="Google Shape;2239;p13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240" name="Google Shape;2240;p131"/>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241" name="Google Shape;2241;p131"/>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132"/>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33"/>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254" name="Google Shape;2254;p1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3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261" name="Google Shape;2261;p13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262" name="Google Shape;2262;p134"/>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263" name="Google Shape;2263;p13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090725" y="2735450"/>
            <a:ext cx="10106552" cy="6256800"/>
          </a:xfrm>
          <a:prstGeom prst="rect">
            <a:avLst/>
          </a:prstGeom>
          <a:noFill/>
          <a:ln>
            <a:noFill/>
          </a:ln>
        </p:spPr>
      </p:pic>
    </p:spTree>
  </p:cSld>
  <p:clrMapOvr>
    <a:masterClrMapping/>
  </p:clrMapOvr>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6401</Words>
  <Application>Microsoft Office PowerPoint</Application>
  <PresentationFormat>Custom</PresentationFormat>
  <Paragraphs>1415</Paragraphs>
  <Slides>108</Slides>
  <Notes>108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108</vt:i4>
      </vt:variant>
    </vt:vector>
  </HeadingPairs>
  <TitlesOfParts>
    <vt:vector size="120" baseType="lpstr">
      <vt:lpstr>Trebuchet MS</vt:lpstr>
      <vt:lpstr>Courier New</vt:lpstr>
      <vt:lpstr>Noto Sans Symbols</vt:lpstr>
      <vt:lpstr>Roboto Mono</vt:lpstr>
      <vt:lpstr>Arial</vt:lpstr>
      <vt:lpstr>Calibri</vt:lpstr>
      <vt:lpstr>Roboto</vt:lpstr>
      <vt:lpstr>Verdana</vt:lpstr>
      <vt:lpstr>Century Gothic</vt:lpstr>
      <vt:lpstr>Consolas</vt:lpstr>
      <vt:lpstr>1_Title &amp; Bullet</vt:lpstr>
      <vt:lpstr>Title &amp; Bullet</vt:lpstr>
      <vt:lpstr>The Platform Inside and Out Release 0.17</vt:lpstr>
      <vt:lpstr>Why GPUs?</vt:lpstr>
      <vt:lpstr>RAPIDS</vt:lpstr>
      <vt:lpstr>Data Processing Evolution</vt:lpstr>
      <vt:lpstr>Data Movement and Transformation</vt:lpstr>
      <vt:lpstr>Data Movement and Transformation</vt:lpstr>
      <vt:lpstr>Learning from Apache Arrow</vt:lpstr>
      <vt:lpstr>Data Processing Evolution</vt:lpstr>
      <vt:lpstr>Lightning-fast performance on real-world use cases</vt:lpstr>
      <vt:lpstr>Faster Speeds, Real World Benefits</vt:lpstr>
      <vt:lpstr>Faster Speeds, Real World Benefits</vt:lpstr>
      <vt:lpstr>Speed, UX, and Iteration</vt:lpstr>
      <vt:lpstr>RAPIDS 0.17 Release Summary</vt:lpstr>
      <vt:lpstr>What’s New in Release 0.17?</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Road to 1.0 - cuGraph</vt:lpstr>
      <vt:lpstr>Road to 1.0 - cuGraph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0.17</dc:title>
  <cp:lastModifiedBy>Saloni Jain</cp:lastModifiedBy>
  <cp:revision>5</cp:revision>
  <dcterms:modified xsi:type="dcterms:W3CDTF">2020-12-11T21:40:34Z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2020-12-11T21:25:05.3219826Z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